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1" d="100"/>
          <a:sy n="91" d="100"/>
        </p:scale>
        <p:origin x="30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8559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40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5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124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456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6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389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12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791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3914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42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28F52FB-77FC-4D69-B2D3-15B5A05FA979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E08EEAD-D5E4-49FE-AF96-51A0FF1E612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65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cmsmethods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86E44-2D94-43F6-B5CB-B899D840B8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Setting up </a:t>
            </a:r>
            <a:r>
              <a:rPr lang="en-US" dirty="0" err="1"/>
              <a:t>BoxCar</a:t>
            </a:r>
            <a:r>
              <a:rPr lang="en-US" dirty="0"/>
              <a:t>-Like methods on a Fusion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192892-1187-4DFC-8C94-D7D2A0BA05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Ben Orsburn</a:t>
            </a:r>
          </a:p>
          <a:p>
            <a:r>
              <a:rPr lang="en-US" dirty="0"/>
              <a:t>www.LCMSMethods.org</a:t>
            </a:r>
          </a:p>
        </p:txBody>
      </p:sp>
    </p:spTree>
    <p:extLst>
      <p:ext uri="{BB962C8B-B14F-4D97-AF65-F5344CB8AC3E}">
        <p14:creationId xmlns:p14="http://schemas.microsoft.com/office/powerpoint/2010/main" val="2202014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4DE16-54A6-407E-8685-9AB0306FF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3E9DD-5FCD-41B0-BB82-3E06ABC449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1) Use at your own risk</a:t>
            </a:r>
          </a:p>
          <a:p>
            <a:r>
              <a:rPr lang="en-US" dirty="0"/>
              <a:t>2) No guarantees of success</a:t>
            </a:r>
          </a:p>
          <a:p>
            <a:r>
              <a:rPr lang="en-US" dirty="0"/>
              <a:t>3) Topical use only</a:t>
            </a:r>
          </a:p>
          <a:p>
            <a:r>
              <a:rPr lang="en-US" dirty="0"/>
              <a:t>4) All technologies described are the properties of other people and the companies, universities, institutes that developed them. All their trademarks apply. I own 2 dogs I got new, 2 dogs I got used with a load of miles on them, and a cat I found in the woods of </a:t>
            </a:r>
            <a:r>
              <a:rPr lang="en-US" dirty="0" err="1"/>
              <a:t>Pennsyltucky</a:t>
            </a:r>
            <a:r>
              <a:rPr lang="en-US" dirty="0"/>
              <a:t> that was all messed up and lives upstairs for ever now, I guess. I don’t own one single patent on anything. Please only use this and anything found on </a:t>
            </a:r>
            <a:r>
              <a:rPr lang="en-US" dirty="0">
                <a:hlinkClick r:id="rId2"/>
              </a:rPr>
              <a:t>www.LCMSmethods.org</a:t>
            </a:r>
            <a:r>
              <a:rPr lang="en-US" dirty="0"/>
              <a:t> for the good of mankind, please. </a:t>
            </a:r>
          </a:p>
        </p:txBody>
      </p:sp>
    </p:spTree>
    <p:extLst>
      <p:ext uri="{BB962C8B-B14F-4D97-AF65-F5344CB8AC3E}">
        <p14:creationId xmlns:p14="http://schemas.microsoft.com/office/powerpoint/2010/main" val="953685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67C44-3392-4EC1-BE4C-8A9A01F34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</a:t>
            </a:r>
            <a:r>
              <a:rPr lang="en-US" dirty="0" err="1"/>
              <a:t>BoxCar</a:t>
            </a:r>
            <a:r>
              <a:rPr lang="en-US" dirty="0"/>
              <a:t>-like methods can be set up on the </a:t>
            </a:r>
            <a:r>
              <a:rPr lang="en-US" dirty="0" err="1"/>
              <a:t>Tribrids</a:t>
            </a:r>
            <a:r>
              <a:rPr lang="en-US" dirty="0"/>
              <a:t>. I group them as 3 things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A8AF-D578-45BB-A151-3D18856EA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1) </a:t>
            </a:r>
            <a:r>
              <a:rPr lang="en-US" dirty="0" err="1"/>
              <a:t>BoxCar</a:t>
            </a:r>
            <a:r>
              <a:rPr lang="en-US" dirty="0"/>
              <a:t> method that most resembles the original study (</a:t>
            </a:r>
            <a:r>
              <a:rPr lang="en-US" dirty="0" err="1"/>
              <a:t>BoxFahrt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2) </a:t>
            </a:r>
            <a:r>
              <a:rPr lang="en-US" b="1" u="sng" dirty="0" err="1"/>
              <a:t>B</a:t>
            </a:r>
            <a:r>
              <a:rPr lang="en-US" dirty="0" err="1"/>
              <a:t>oxCar</a:t>
            </a:r>
            <a:r>
              <a:rPr lang="en-US" dirty="0"/>
              <a:t> </a:t>
            </a:r>
            <a:r>
              <a:rPr lang="en-US" b="1" u="sng" dirty="0"/>
              <a:t>A</a:t>
            </a:r>
            <a:r>
              <a:rPr lang="en-US" dirty="0"/>
              <a:t>ssisted </a:t>
            </a:r>
            <a:r>
              <a:rPr lang="en-US" b="1" u="sng" dirty="0"/>
              <a:t>M</a:t>
            </a:r>
            <a:r>
              <a:rPr lang="en-US" dirty="0"/>
              <a:t>S2 </a:t>
            </a:r>
            <a:r>
              <a:rPr lang="en-US" b="1" u="sng" dirty="0"/>
              <a:t>F</a:t>
            </a:r>
            <a:r>
              <a:rPr lang="en-US" dirty="0"/>
              <a:t>ragmentation (BAMF) – the use of </a:t>
            </a:r>
            <a:r>
              <a:rPr lang="en-US" dirty="0" err="1"/>
              <a:t>BoxCars</a:t>
            </a:r>
            <a:r>
              <a:rPr lang="en-US" dirty="0"/>
              <a:t> to actively select the ions used for MS/MS. At present, I believe this can only be performed on the Fusion and Lumos devices</a:t>
            </a:r>
          </a:p>
          <a:p>
            <a:r>
              <a:rPr lang="en-US" dirty="0"/>
              <a:t>3) </a:t>
            </a:r>
            <a:r>
              <a:rPr lang="en-US" dirty="0" err="1"/>
              <a:t>BoxCarDIA</a:t>
            </a:r>
            <a:r>
              <a:rPr lang="en-US" dirty="0"/>
              <a:t> – </a:t>
            </a:r>
            <a:r>
              <a:rPr lang="en-US" dirty="0" err="1"/>
              <a:t>BoxCar</a:t>
            </a:r>
            <a:r>
              <a:rPr lang="en-US" dirty="0"/>
              <a:t> in conjunction with </a:t>
            </a:r>
            <a:r>
              <a:rPr lang="en-US" b="1" u="sng" dirty="0"/>
              <a:t>D</a:t>
            </a:r>
            <a:r>
              <a:rPr lang="en-US" dirty="0"/>
              <a:t>ata </a:t>
            </a:r>
            <a:r>
              <a:rPr lang="en-US" b="1" u="sng" dirty="0"/>
              <a:t>I</a:t>
            </a:r>
            <a:r>
              <a:rPr lang="en-US" dirty="0"/>
              <a:t>ndependent </a:t>
            </a:r>
            <a:r>
              <a:rPr lang="en-US" b="1" u="sng" dirty="0"/>
              <a:t>A</a:t>
            </a:r>
            <a:r>
              <a:rPr lang="en-US" dirty="0"/>
              <a:t>cquisition – this is a test method that does appear to work, but I can’t find anything that can process the data. </a:t>
            </a:r>
          </a:p>
        </p:txBody>
      </p:sp>
    </p:spTree>
    <p:extLst>
      <p:ext uri="{BB962C8B-B14F-4D97-AF65-F5344CB8AC3E}">
        <p14:creationId xmlns:p14="http://schemas.microsoft.com/office/powerpoint/2010/main" val="3104704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E4492-66DC-4E3D-A569-4BD0230A9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set up any </a:t>
            </a:r>
            <a:r>
              <a:rPr lang="en-US" dirty="0" err="1"/>
              <a:t>BoxCar</a:t>
            </a:r>
            <a:r>
              <a:rPr lang="en-US" dirty="0"/>
              <a:t> like method on a Tribrid (Fusion Tune 3.0 shown)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BF89C-7AC6-49AE-811C-AB9635EB1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Tribrid instruments can have multiple “Experiments”. Each MS1 or MS2 acquisition type requires it’s own “Experiment”</a:t>
            </a:r>
          </a:p>
          <a:p>
            <a:r>
              <a:rPr lang="en-US" dirty="0"/>
              <a:t>In the Example below (BAMF), I have 3 Experiments. Each Experiment can be configured independently.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0DBE35-E592-401C-881F-5EA7C2A8A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3326899"/>
            <a:ext cx="8849168" cy="295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60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92A32-8CEA-4E59-9D94-56A1CAD7E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BoxCar</a:t>
            </a:r>
            <a:r>
              <a:rPr lang="en-US" dirty="0"/>
              <a:t> is essentially Multiplex Targeted-SIM (</a:t>
            </a:r>
            <a:r>
              <a:rPr lang="en-US" dirty="0" err="1"/>
              <a:t>msx</a:t>
            </a:r>
            <a:r>
              <a:rPr lang="en-US" dirty="0"/>
              <a:t>-TSIM)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6B304-0096-4DED-B569-C2624FCAC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4272578" cy="4023360"/>
          </a:xfrm>
        </p:spPr>
        <p:txBody>
          <a:bodyPr/>
          <a:lstStyle/>
          <a:p>
            <a:r>
              <a:rPr lang="en-US" dirty="0"/>
              <a:t>-</a:t>
            </a:r>
            <a:r>
              <a:rPr lang="en-US" dirty="0" err="1"/>
              <a:t>msx</a:t>
            </a:r>
            <a:r>
              <a:rPr lang="en-US" dirty="0"/>
              <a:t> allows isolation and collection prior to a scan</a:t>
            </a:r>
          </a:p>
          <a:p>
            <a:endParaRPr lang="en-US" dirty="0"/>
          </a:p>
          <a:p>
            <a:r>
              <a:rPr lang="en-US" dirty="0"/>
              <a:t>-factory instrument parameters limit you to 10 </a:t>
            </a:r>
            <a:r>
              <a:rPr lang="en-US" dirty="0" err="1"/>
              <a:t>msx</a:t>
            </a:r>
            <a:r>
              <a:rPr lang="en-US" dirty="0"/>
              <a:t> per scan</a:t>
            </a:r>
          </a:p>
          <a:p>
            <a:endParaRPr lang="en-US" dirty="0"/>
          </a:p>
          <a:p>
            <a:r>
              <a:rPr lang="en-US" dirty="0"/>
              <a:t>-</a:t>
            </a:r>
            <a:r>
              <a:rPr lang="en-US" dirty="0" err="1"/>
              <a:t>BoxCar</a:t>
            </a:r>
            <a:r>
              <a:rPr lang="en-US" dirty="0"/>
              <a:t> in </a:t>
            </a:r>
            <a:r>
              <a:rPr lang="en-US" dirty="0" err="1"/>
              <a:t>MaxQuant.Live</a:t>
            </a:r>
            <a:r>
              <a:rPr lang="en-US" dirty="0"/>
              <a:t> does not have this limitation. In the original </a:t>
            </a:r>
            <a:r>
              <a:rPr lang="en-US" dirty="0" err="1"/>
              <a:t>BoxCar</a:t>
            </a:r>
            <a:r>
              <a:rPr lang="en-US" dirty="0"/>
              <a:t> study 12 windows are utilized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B035DA-692C-4DAC-86D2-DA89A0B4D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858" y="2089623"/>
            <a:ext cx="6751591" cy="37701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67EDCA-76D8-443B-9AF8-CAC9844E4C2B}"/>
              </a:ext>
            </a:extLst>
          </p:cNvPr>
          <p:cNvSpPr txBox="1"/>
          <p:nvPr/>
        </p:nvSpPr>
        <p:spPr>
          <a:xfrm>
            <a:off x="7287322" y="4836467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  <a:latin typeface="Bauhaus 93" panose="04030905020B02020C02" pitchFamily="82" charset="0"/>
              </a:rPr>
              <a:t>Each filling can have it’s own target!!</a:t>
            </a:r>
          </a:p>
        </p:txBody>
      </p:sp>
    </p:spTree>
    <p:extLst>
      <p:ext uri="{BB962C8B-B14F-4D97-AF65-F5344CB8AC3E}">
        <p14:creationId xmlns:p14="http://schemas.microsoft.com/office/powerpoint/2010/main" val="12488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822C5-7C15-4333-B8A7-65C130C74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BoxFahrt</a:t>
            </a:r>
            <a:r>
              <a:rPr lang="en-US" dirty="0"/>
              <a:t> methods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9F431-F516-48B7-B7BD-32FBA7E36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184364" cy="4023360"/>
          </a:xfrm>
        </p:spPr>
        <p:txBody>
          <a:bodyPr/>
          <a:lstStyle/>
          <a:p>
            <a:r>
              <a:rPr lang="en-US" dirty="0" err="1"/>
              <a:t>BoxFahrt</a:t>
            </a:r>
            <a:r>
              <a:rPr lang="en-US" dirty="0"/>
              <a:t> methods come close to replicating the original </a:t>
            </a:r>
            <a:r>
              <a:rPr lang="en-US" dirty="0" err="1"/>
              <a:t>BoxCar</a:t>
            </a:r>
            <a:r>
              <a:rPr lang="en-US" dirty="0"/>
              <a:t> method.</a:t>
            </a:r>
          </a:p>
          <a:p>
            <a:r>
              <a:rPr lang="en-US" dirty="0"/>
              <a:t>This method requires 4 separate “Experiments” </a:t>
            </a:r>
          </a:p>
          <a:p>
            <a:endParaRPr lang="en-US" dirty="0"/>
          </a:p>
          <a:p>
            <a:r>
              <a:rPr lang="en-US" dirty="0"/>
              <a:t>3 </a:t>
            </a:r>
            <a:r>
              <a:rPr lang="en-US" dirty="0" err="1"/>
              <a:t>BoxCars</a:t>
            </a:r>
            <a:r>
              <a:rPr lang="en-US" dirty="0"/>
              <a:t> are used to acquire more democratic precursor distributions. </a:t>
            </a:r>
          </a:p>
          <a:p>
            <a:pPr marL="0" indent="0">
              <a:buNone/>
            </a:pPr>
            <a:r>
              <a:rPr lang="en-US" dirty="0"/>
              <a:t>  A normal MS1 with ddMS2 triggered off of the MS1 is the final 4</a:t>
            </a:r>
            <a:r>
              <a:rPr lang="en-US" baseline="30000" dirty="0"/>
              <a:t>th</a:t>
            </a:r>
            <a:r>
              <a:rPr lang="en-US" dirty="0"/>
              <a:t> experiment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BFB991-A4E0-412B-BBE3-23A93CD80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2977" y="1845734"/>
            <a:ext cx="4357819" cy="285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467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67145-A5F7-4363-AADE-8CF4459D4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/>
              <a:t>B</a:t>
            </a:r>
            <a:r>
              <a:rPr lang="en-US" dirty="0" err="1"/>
              <a:t>oxCar</a:t>
            </a:r>
            <a:r>
              <a:rPr lang="en-US" dirty="0"/>
              <a:t> </a:t>
            </a:r>
            <a:r>
              <a:rPr lang="en-US" b="1" u="sng" dirty="0"/>
              <a:t>A</a:t>
            </a:r>
            <a:r>
              <a:rPr lang="en-US" dirty="0"/>
              <a:t>ssisted </a:t>
            </a:r>
            <a:r>
              <a:rPr lang="en-US" b="1" u="sng" dirty="0"/>
              <a:t>M</a:t>
            </a:r>
            <a:r>
              <a:rPr lang="en-US" dirty="0"/>
              <a:t>S/MS </a:t>
            </a:r>
            <a:r>
              <a:rPr lang="en-US" b="1" u="sng" dirty="0"/>
              <a:t>F</a:t>
            </a:r>
            <a:r>
              <a:rPr lang="en-US" dirty="0"/>
              <a:t>ragmentation (BAMF)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B002C-8AC2-437D-9B83-BC7807F77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462911" cy="4023360"/>
          </a:xfrm>
        </p:spPr>
        <p:txBody>
          <a:bodyPr/>
          <a:lstStyle/>
          <a:p>
            <a:r>
              <a:rPr lang="en-US" dirty="0"/>
              <a:t>BAMF utilizes only 3 experiments. </a:t>
            </a:r>
          </a:p>
          <a:p>
            <a:r>
              <a:rPr lang="en-US" dirty="0"/>
              <a:t>Ions selected for fragmentation are chosen directly from the </a:t>
            </a:r>
            <a:r>
              <a:rPr lang="en-US" dirty="0" err="1"/>
              <a:t>BoxCar</a:t>
            </a:r>
            <a:r>
              <a:rPr lang="en-US" dirty="0"/>
              <a:t> scans rather than the MS1</a:t>
            </a:r>
          </a:p>
          <a:p>
            <a:r>
              <a:rPr lang="en-US" dirty="0"/>
              <a:t>As such, ions are selected for fragmentation democratically, allowing MS/MS fragmentation and sequencing of ions that can not be seen in a “regular” full MS1 scan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8F53DF-B575-4356-A7D9-3848418F8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7970" y="1845734"/>
            <a:ext cx="5319319" cy="343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55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69CB2-9D9F-4D04-A153-4728D711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BoxCarDIA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30E7E-68C1-4809-9CAE-1D76E621C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is an experimental method that does appear to work, however I have had no luck as of ASMS 2019 finding anything that can process the data. Please contact me if you would like to have a RAW file.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method utilizes 6 experiments alternating between 3 </a:t>
            </a:r>
            <a:r>
              <a:rPr lang="en-US" dirty="0" err="1"/>
              <a:t>BoxCar</a:t>
            </a:r>
            <a:r>
              <a:rPr lang="en-US" dirty="0"/>
              <a:t> (</a:t>
            </a:r>
            <a:r>
              <a:rPr lang="en-US" dirty="0" err="1"/>
              <a:t>msx</a:t>
            </a:r>
            <a:r>
              <a:rPr lang="en-US" dirty="0"/>
              <a:t>-TSIM) scans and 3 small window DIA scans. </a:t>
            </a:r>
          </a:p>
          <a:p>
            <a:r>
              <a:rPr lang="en-US" dirty="0"/>
              <a:t>Using the ion trap in parallel with the Orbitrap effectively allows DIAs to be acquired with no increase in cycle time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57B4EF-4506-4336-8BB2-C32E229B9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244" y="2720005"/>
            <a:ext cx="5388528" cy="182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28629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2012</TotalTime>
  <Words>549</Words>
  <Application>Microsoft Office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Bauhaus 93</vt:lpstr>
      <vt:lpstr>Calibri</vt:lpstr>
      <vt:lpstr>Calibri Light</vt:lpstr>
      <vt:lpstr>Retrospect</vt:lpstr>
      <vt:lpstr>Setting up BoxCar-Like methods on a Fusion</vt:lpstr>
      <vt:lpstr>Disclaimers</vt:lpstr>
      <vt:lpstr>Many BoxCar-like methods can be set up on the Tribrids. I group them as 3 things</vt:lpstr>
      <vt:lpstr>How to set up any BoxCar like method on a Tribrid (Fusion Tune 3.0 shown)</vt:lpstr>
      <vt:lpstr>BoxCar is essentially Multiplex Targeted-SIM (msx-TSIM)</vt:lpstr>
      <vt:lpstr>BoxFahrt methods </vt:lpstr>
      <vt:lpstr>BoxCar Assisted MS/MS Fragmentation (BAMF)</vt:lpstr>
      <vt:lpstr>BoxCarDIA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up BoxCar-Like methods on a Fusion</dc:title>
  <dc:creator>ben orsburn</dc:creator>
  <cp:lastModifiedBy>Ben Orsburn</cp:lastModifiedBy>
  <cp:revision>8</cp:revision>
  <dcterms:created xsi:type="dcterms:W3CDTF">2019-05-26T12:48:43Z</dcterms:created>
  <dcterms:modified xsi:type="dcterms:W3CDTF">2019-06-01T18:58:12Z</dcterms:modified>
</cp:coreProperties>
</file>