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8056" autoAdjust="0"/>
    <p:restoredTop sz="94660"/>
  </p:normalViewPr>
  <p:slideViewPr>
    <p:cSldViewPr snapToGrid="0">
      <p:cViewPr varScale="1">
        <p:scale>
          <a:sx n="82" d="100"/>
          <a:sy n="82" d="100"/>
        </p:scale>
        <p:origin x="67" y="2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5A9D3B-035C-4E1E-A8C8-D5AD315B3A0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846ADD3E-5F4E-4983-96CA-652AC0B5063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BE9F470-D7F3-4095-A24D-5F84D55BEC60}"/>
              </a:ext>
            </a:extLst>
          </p:cNvPr>
          <p:cNvSpPr>
            <a:spLocks noGrp="1"/>
          </p:cNvSpPr>
          <p:nvPr>
            <p:ph type="dt" sz="half" idx="10"/>
          </p:nvPr>
        </p:nvSpPr>
        <p:spPr/>
        <p:txBody>
          <a:bodyPr/>
          <a:lstStyle/>
          <a:p>
            <a:fld id="{9FCB10C7-D8EA-45AD-AAED-0CA6608EF62A}" type="datetimeFigureOut">
              <a:rPr lang="en-US" smtClean="0"/>
              <a:t>6/1/2019</a:t>
            </a:fld>
            <a:endParaRPr lang="en-US"/>
          </a:p>
        </p:txBody>
      </p:sp>
      <p:sp>
        <p:nvSpPr>
          <p:cNvPr id="5" name="Footer Placeholder 4">
            <a:extLst>
              <a:ext uri="{FF2B5EF4-FFF2-40B4-BE49-F238E27FC236}">
                <a16:creationId xmlns:a16="http://schemas.microsoft.com/office/drawing/2014/main" id="{4320C84A-0F5C-4977-9F3B-7AD2E7782BD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4D9A026-0A56-4617-BCEE-B1DE2EAC945C}"/>
              </a:ext>
            </a:extLst>
          </p:cNvPr>
          <p:cNvSpPr>
            <a:spLocks noGrp="1"/>
          </p:cNvSpPr>
          <p:nvPr>
            <p:ph type="sldNum" sz="quarter" idx="12"/>
          </p:nvPr>
        </p:nvSpPr>
        <p:spPr/>
        <p:txBody>
          <a:bodyPr/>
          <a:lstStyle/>
          <a:p>
            <a:fld id="{2970F3F8-FBEE-4F3C-BE38-19A7C67AD9A5}" type="slidenum">
              <a:rPr lang="en-US" smtClean="0"/>
              <a:t>‹#›</a:t>
            </a:fld>
            <a:endParaRPr lang="en-US"/>
          </a:p>
        </p:txBody>
      </p:sp>
    </p:spTree>
    <p:extLst>
      <p:ext uri="{BB962C8B-B14F-4D97-AF65-F5344CB8AC3E}">
        <p14:creationId xmlns:p14="http://schemas.microsoft.com/office/powerpoint/2010/main" val="14333609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FE4F07-31AB-48C2-8F94-B3D2BB8FF40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C8E4496-D1E3-464C-AFA1-75B195662C3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CFA709A-3BF8-4C0D-80EA-D006C6FC5BCE}"/>
              </a:ext>
            </a:extLst>
          </p:cNvPr>
          <p:cNvSpPr>
            <a:spLocks noGrp="1"/>
          </p:cNvSpPr>
          <p:nvPr>
            <p:ph type="dt" sz="half" idx="10"/>
          </p:nvPr>
        </p:nvSpPr>
        <p:spPr/>
        <p:txBody>
          <a:bodyPr/>
          <a:lstStyle/>
          <a:p>
            <a:fld id="{9FCB10C7-D8EA-45AD-AAED-0CA6608EF62A}" type="datetimeFigureOut">
              <a:rPr lang="en-US" smtClean="0"/>
              <a:t>6/1/2019</a:t>
            </a:fld>
            <a:endParaRPr lang="en-US"/>
          </a:p>
        </p:txBody>
      </p:sp>
      <p:sp>
        <p:nvSpPr>
          <p:cNvPr id="5" name="Footer Placeholder 4">
            <a:extLst>
              <a:ext uri="{FF2B5EF4-FFF2-40B4-BE49-F238E27FC236}">
                <a16:creationId xmlns:a16="http://schemas.microsoft.com/office/drawing/2014/main" id="{EA1D0CE7-10A7-487B-958B-768E6296127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9FE4221-7502-4992-B4EC-CC03ABD56C10}"/>
              </a:ext>
            </a:extLst>
          </p:cNvPr>
          <p:cNvSpPr>
            <a:spLocks noGrp="1"/>
          </p:cNvSpPr>
          <p:nvPr>
            <p:ph type="sldNum" sz="quarter" idx="12"/>
          </p:nvPr>
        </p:nvSpPr>
        <p:spPr/>
        <p:txBody>
          <a:bodyPr/>
          <a:lstStyle/>
          <a:p>
            <a:fld id="{2970F3F8-FBEE-4F3C-BE38-19A7C67AD9A5}" type="slidenum">
              <a:rPr lang="en-US" smtClean="0"/>
              <a:t>‹#›</a:t>
            </a:fld>
            <a:endParaRPr lang="en-US"/>
          </a:p>
        </p:txBody>
      </p:sp>
    </p:spTree>
    <p:extLst>
      <p:ext uri="{BB962C8B-B14F-4D97-AF65-F5344CB8AC3E}">
        <p14:creationId xmlns:p14="http://schemas.microsoft.com/office/powerpoint/2010/main" val="16311152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34728EC-B3A9-4582-A27E-F2BBF3B75DE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294AE24-9432-4A65-A66D-F753EEB1B19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8AD9603-88C9-4003-9302-90F9B9443260}"/>
              </a:ext>
            </a:extLst>
          </p:cNvPr>
          <p:cNvSpPr>
            <a:spLocks noGrp="1"/>
          </p:cNvSpPr>
          <p:nvPr>
            <p:ph type="dt" sz="half" idx="10"/>
          </p:nvPr>
        </p:nvSpPr>
        <p:spPr/>
        <p:txBody>
          <a:bodyPr/>
          <a:lstStyle/>
          <a:p>
            <a:fld id="{9FCB10C7-D8EA-45AD-AAED-0CA6608EF62A}" type="datetimeFigureOut">
              <a:rPr lang="en-US" smtClean="0"/>
              <a:t>6/1/2019</a:t>
            </a:fld>
            <a:endParaRPr lang="en-US"/>
          </a:p>
        </p:txBody>
      </p:sp>
      <p:sp>
        <p:nvSpPr>
          <p:cNvPr id="5" name="Footer Placeholder 4">
            <a:extLst>
              <a:ext uri="{FF2B5EF4-FFF2-40B4-BE49-F238E27FC236}">
                <a16:creationId xmlns:a16="http://schemas.microsoft.com/office/drawing/2014/main" id="{A1905678-1E1D-422B-9C26-75BDCB08CE2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7809737-581A-4E7B-A26C-628AE66BE23D}"/>
              </a:ext>
            </a:extLst>
          </p:cNvPr>
          <p:cNvSpPr>
            <a:spLocks noGrp="1"/>
          </p:cNvSpPr>
          <p:nvPr>
            <p:ph type="sldNum" sz="quarter" idx="12"/>
          </p:nvPr>
        </p:nvSpPr>
        <p:spPr/>
        <p:txBody>
          <a:bodyPr/>
          <a:lstStyle/>
          <a:p>
            <a:fld id="{2970F3F8-FBEE-4F3C-BE38-19A7C67AD9A5}" type="slidenum">
              <a:rPr lang="en-US" smtClean="0"/>
              <a:t>‹#›</a:t>
            </a:fld>
            <a:endParaRPr lang="en-US"/>
          </a:p>
        </p:txBody>
      </p:sp>
    </p:spTree>
    <p:extLst>
      <p:ext uri="{BB962C8B-B14F-4D97-AF65-F5344CB8AC3E}">
        <p14:creationId xmlns:p14="http://schemas.microsoft.com/office/powerpoint/2010/main" val="23714106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D1D283-CC79-4EA6-9114-9C80E10BF27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BD5A7FC-4F2A-4FB8-A2F2-81A78DDFB6A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AC12E57-CEA5-4DA7-85F3-47E8E4C308F8}"/>
              </a:ext>
            </a:extLst>
          </p:cNvPr>
          <p:cNvSpPr>
            <a:spLocks noGrp="1"/>
          </p:cNvSpPr>
          <p:nvPr>
            <p:ph type="dt" sz="half" idx="10"/>
          </p:nvPr>
        </p:nvSpPr>
        <p:spPr/>
        <p:txBody>
          <a:bodyPr/>
          <a:lstStyle/>
          <a:p>
            <a:fld id="{9FCB10C7-D8EA-45AD-AAED-0CA6608EF62A}" type="datetimeFigureOut">
              <a:rPr lang="en-US" smtClean="0"/>
              <a:t>6/1/2019</a:t>
            </a:fld>
            <a:endParaRPr lang="en-US"/>
          </a:p>
        </p:txBody>
      </p:sp>
      <p:sp>
        <p:nvSpPr>
          <p:cNvPr id="5" name="Footer Placeholder 4">
            <a:extLst>
              <a:ext uri="{FF2B5EF4-FFF2-40B4-BE49-F238E27FC236}">
                <a16:creationId xmlns:a16="http://schemas.microsoft.com/office/drawing/2014/main" id="{7CE1B984-A92B-4C6C-A955-77F8014E7AE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BDBD4F8-E972-4726-A6CE-8DDA0713613C}"/>
              </a:ext>
            </a:extLst>
          </p:cNvPr>
          <p:cNvSpPr>
            <a:spLocks noGrp="1"/>
          </p:cNvSpPr>
          <p:nvPr>
            <p:ph type="sldNum" sz="quarter" idx="12"/>
          </p:nvPr>
        </p:nvSpPr>
        <p:spPr/>
        <p:txBody>
          <a:bodyPr/>
          <a:lstStyle/>
          <a:p>
            <a:fld id="{2970F3F8-FBEE-4F3C-BE38-19A7C67AD9A5}" type="slidenum">
              <a:rPr lang="en-US" smtClean="0"/>
              <a:t>‹#›</a:t>
            </a:fld>
            <a:endParaRPr lang="en-US"/>
          </a:p>
        </p:txBody>
      </p:sp>
    </p:spTree>
    <p:extLst>
      <p:ext uri="{BB962C8B-B14F-4D97-AF65-F5344CB8AC3E}">
        <p14:creationId xmlns:p14="http://schemas.microsoft.com/office/powerpoint/2010/main" val="23381659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561399-8622-4EFA-93BC-5D8DC1F611E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D02E40CB-2F53-47EE-95A5-73B5B08E1C2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76FCC1C-20D3-4EEA-8D2A-A5C573318419}"/>
              </a:ext>
            </a:extLst>
          </p:cNvPr>
          <p:cNvSpPr>
            <a:spLocks noGrp="1"/>
          </p:cNvSpPr>
          <p:nvPr>
            <p:ph type="dt" sz="half" idx="10"/>
          </p:nvPr>
        </p:nvSpPr>
        <p:spPr/>
        <p:txBody>
          <a:bodyPr/>
          <a:lstStyle/>
          <a:p>
            <a:fld id="{9FCB10C7-D8EA-45AD-AAED-0CA6608EF62A}" type="datetimeFigureOut">
              <a:rPr lang="en-US" smtClean="0"/>
              <a:t>6/1/2019</a:t>
            </a:fld>
            <a:endParaRPr lang="en-US"/>
          </a:p>
        </p:txBody>
      </p:sp>
      <p:sp>
        <p:nvSpPr>
          <p:cNvPr id="5" name="Footer Placeholder 4">
            <a:extLst>
              <a:ext uri="{FF2B5EF4-FFF2-40B4-BE49-F238E27FC236}">
                <a16:creationId xmlns:a16="http://schemas.microsoft.com/office/drawing/2014/main" id="{EEEB80F6-47DC-4AD4-AE7A-2FFEA0FE1D8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7D0AFB4-5983-4242-AE13-D5682C2DB1F9}"/>
              </a:ext>
            </a:extLst>
          </p:cNvPr>
          <p:cNvSpPr>
            <a:spLocks noGrp="1"/>
          </p:cNvSpPr>
          <p:nvPr>
            <p:ph type="sldNum" sz="quarter" idx="12"/>
          </p:nvPr>
        </p:nvSpPr>
        <p:spPr/>
        <p:txBody>
          <a:bodyPr/>
          <a:lstStyle/>
          <a:p>
            <a:fld id="{2970F3F8-FBEE-4F3C-BE38-19A7C67AD9A5}" type="slidenum">
              <a:rPr lang="en-US" smtClean="0"/>
              <a:t>‹#›</a:t>
            </a:fld>
            <a:endParaRPr lang="en-US"/>
          </a:p>
        </p:txBody>
      </p:sp>
    </p:spTree>
    <p:extLst>
      <p:ext uri="{BB962C8B-B14F-4D97-AF65-F5344CB8AC3E}">
        <p14:creationId xmlns:p14="http://schemas.microsoft.com/office/powerpoint/2010/main" val="28700030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112355-B369-4624-868C-F863FFED047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01FE002-1202-4143-8D47-A711299BD89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25B18DB-7876-483D-ACD1-2303D394E25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93E1DCD-1626-43D5-BB68-9C2F8CD91128}"/>
              </a:ext>
            </a:extLst>
          </p:cNvPr>
          <p:cNvSpPr>
            <a:spLocks noGrp="1"/>
          </p:cNvSpPr>
          <p:nvPr>
            <p:ph type="dt" sz="half" idx="10"/>
          </p:nvPr>
        </p:nvSpPr>
        <p:spPr/>
        <p:txBody>
          <a:bodyPr/>
          <a:lstStyle/>
          <a:p>
            <a:fld id="{9FCB10C7-D8EA-45AD-AAED-0CA6608EF62A}" type="datetimeFigureOut">
              <a:rPr lang="en-US" smtClean="0"/>
              <a:t>6/1/2019</a:t>
            </a:fld>
            <a:endParaRPr lang="en-US"/>
          </a:p>
        </p:txBody>
      </p:sp>
      <p:sp>
        <p:nvSpPr>
          <p:cNvPr id="6" name="Footer Placeholder 5">
            <a:extLst>
              <a:ext uri="{FF2B5EF4-FFF2-40B4-BE49-F238E27FC236}">
                <a16:creationId xmlns:a16="http://schemas.microsoft.com/office/drawing/2014/main" id="{F6B6DD5A-5B28-4D95-869B-759E8200A19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1DFA3F3-685A-47FE-89AE-2B63AD9A913D}"/>
              </a:ext>
            </a:extLst>
          </p:cNvPr>
          <p:cNvSpPr>
            <a:spLocks noGrp="1"/>
          </p:cNvSpPr>
          <p:nvPr>
            <p:ph type="sldNum" sz="quarter" idx="12"/>
          </p:nvPr>
        </p:nvSpPr>
        <p:spPr/>
        <p:txBody>
          <a:bodyPr/>
          <a:lstStyle/>
          <a:p>
            <a:fld id="{2970F3F8-FBEE-4F3C-BE38-19A7C67AD9A5}" type="slidenum">
              <a:rPr lang="en-US" smtClean="0"/>
              <a:t>‹#›</a:t>
            </a:fld>
            <a:endParaRPr lang="en-US"/>
          </a:p>
        </p:txBody>
      </p:sp>
    </p:spTree>
    <p:extLst>
      <p:ext uri="{BB962C8B-B14F-4D97-AF65-F5344CB8AC3E}">
        <p14:creationId xmlns:p14="http://schemas.microsoft.com/office/powerpoint/2010/main" val="12418755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DEEC4A-E784-4B9B-886A-1A9D00E717FE}"/>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9310242-2EA2-44A9-87F4-A313A368D98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F5C8A56-E7CB-4399-A28D-37454546F09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5FEF34F-6445-4A6D-B294-7E343A71FDF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9B818A9-D672-44FD-A57C-4F331AA2AAC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E6D2B98-6F8C-4D55-BA2D-5F85E82C2443}"/>
              </a:ext>
            </a:extLst>
          </p:cNvPr>
          <p:cNvSpPr>
            <a:spLocks noGrp="1"/>
          </p:cNvSpPr>
          <p:nvPr>
            <p:ph type="dt" sz="half" idx="10"/>
          </p:nvPr>
        </p:nvSpPr>
        <p:spPr/>
        <p:txBody>
          <a:bodyPr/>
          <a:lstStyle/>
          <a:p>
            <a:fld id="{9FCB10C7-D8EA-45AD-AAED-0CA6608EF62A}" type="datetimeFigureOut">
              <a:rPr lang="en-US" smtClean="0"/>
              <a:t>6/1/2019</a:t>
            </a:fld>
            <a:endParaRPr lang="en-US"/>
          </a:p>
        </p:txBody>
      </p:sp>
      <p:sp>
        <p:nvSpPr>
          <p:cNvPr id="8" name="Footer Placeholder 7">
            <a:extLst>
              <a:ext uri="{FF2B5EF4-FFF2-40B4-BE49-F238E27FC236}">
                <a16:creationId xmlns:a16="http://schemas.microsoft.com/office/drawing/2014/main" id="{AE388DC6-A91F-4FBD-BAA4-34EC951DF8EC}"/>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F7B2D1A7-8566-4F4B-B1A1-285CB683121F}"/>
              </a:ext>
            </a:extLst>
          </p:cNvPr>
          <p:cNvSpPr>
            <a:spLocks noGrp="1"/>
          </p:cNvSpPr>
          <p:nvPr>
            <p:ph type="sldNum" sz="quarter" idx="12"/>
          </p:nvPr>
        </p:nvSpPr>
        <p:spPr/>
        <p:txBody>
          <a:bodyPr/>
          <a:lstStyle/>
          <a:p>
            <a:fld id="{2970F3F8-FBEE-4F3C-BE38-19A7C67AD9A5}" type="slidenum">
              <a:rPr lang="en-US" smtClean="0"/>
              <a:t>‹#›</a:t>
            </a:fld>
            <a:endParaRPr lang="en-US"/>
          </a:p>
        </p:txBody>
      </p:sp>
    </p:spTree>
    <p:extLst>
      <p:ext uri="{BB962C8B-B14F-4D97-AF65-F5344CB8AC3E}">
        <p14:creationId xmlns:p14="http://schemas.microsoft.com/office/powerpoint/2010/main" val="32359378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75DB42-D8A9-4039-BCB3-B834AAD33DB1}"/>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FF6D7C7B-0308-4CB1-8675-AC71DA3DCD48}"/>
              </a:ext>
            </a:extLst>
          </p:cNvPr>
          <p:cNvSpPr>
            <a:spLocks noGrp="1"/>
          </p:cNvSpPr>
          <p:nvPr>
            <p:ph type="dt" sz="half" idx="10"/>
          </p:nvPr>
        </p:nvSpPr>
        <p:spPr/>
        <p:txBody>
          <a:bodyPr/>
          <a:lstStyle/>
          <a:p>
            <a:fld id="{9FCB10C7-D8EA-45AD-AAED-0CA6608EF62A}" type="datetimeFigureOut">
              <a:rPr lang="en-US" smtClean="0"/>
              <a:t>6/1/2019</a:t>
            </a:fld>
            <a:endParaRPr lang="en-US"/>
          </a:p>
        </p:txBody>
      </p:sp>
      <p:sp>
        <p:nvSpPr>
          <p:cNvPr id="4" name="Footer Placeholder 3">
            <a:extLst>
              <a:ext uri="{FF2B5EF4-FFF2-40B4-BE49-F238E27FC236}">
                <a16:creationId xmlns:a16="http://schemas.microsoft.com/office/drawing/2014/main" id="{C1B0C3BB-2450-4F7F-8885-6D5EC19AB70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033907D-1AC9-43E8-A575-A630270CDDA7}"/>
              </a:ext>
            </a:extLst>
          </p:cNvPr>
          <p:cNvSpPr>
            <a:spLocks noGrp="1"/>
          </p:cNvSpPr>
          <p:nvPr>
            <p:ph type="sldNum" sz="quarter" idx="12"/>
          </p:nvPr>
        </p:nvSpPr>
        <p:spPr/>
        <p:txBody>
          <a:bodyPr/>
          <a:lstStyle/>
          <a:p>
            <a:fld id="{2970F3F8-FBEE-4F3C-BE38-19A7C67AD9A5}" type="slidenum">
              <a:rPr lang="en-US" smtClean="0"/>
              <a:t>‹#›</a:t>
            </a:fld>
            <a:endParaRPr lang="en-US"/>
          </a:p>
        </p:txBody>
      </p:sp>
    </p:spTree>
    <p:extLst>
      <p:ext uri="{BB962C8B-B14F-4D97-AF65-F5344CB8AC3E}">
        <p14:creationId xmlns:p14="http://schemas.microsoft.com/office/powerpoint/2010/main" val="37845528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F73DD8B-86C0-4C42-B9B7-5B5B3D2FC7B4}"/>
              </a:ext>
            </a:extLst>
          </p:cNvPr>
          <p:cNvSpPr>
            <a:spLocks noGrp="1"/>
          </p:cNvSpPr>
          <p:nvPr>
            <p:ph type="dt" sz="half" idx="10"/>
          </p:nvPr>
        </p:nvSpPr>
        <p:spPr/>
        <p:txBody>
          <a:bodyPr/>
          <a:lstStyle/>
          <a:p>
            <a:fld id="{9FCB10C7-D8EA-45AD-AAED-0CA6608EF62A}" type="datetimeFigureOut">
              <a:rPr lang="en-US" smtClean="0"/>
              <a:t>6/1/2019</a:t>
            </a:fld>
            <a:endParaRPr lang="en-US"/>
          </a:p>
        </p:txBody>
      </p:sp>
      <p:sp>
        <p:nvSpPr>
          <p:cNvPr id="3" name="Footer Placeholder 2">
            <a:extLst>
              <a:ext uri="{FF2B5EF4-FFF2-40B4-BE49-F238E27FC236}">
                <a16:creationId xmlns:a16="http://schemas.microsoft.com/office/drawing/2014/main" id="{5F10174B-4F57-444F-99BB-58DDE8D6523C}"/>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A1700F8-6C45-423D-9E98-DBE5F3783CCF}"/>
              </a:ext>
            </a:extLst>
          </p:cNvPr>
          <p:cNvSpPr>
            <a:spLocks noGrp="1"/>
          </p:cNvSpPr>
          <p:nvPr>
            <p:ph type="sldNum" sz="quarter" idx="12"/>
          </p:nvPr>
        </p:nvSpPr>
        <p:spPr/>
        <p:txBody>
          <a:bodyPr/>
          <a:lstStyle/>
          <a:p>
            <a:fld id="{2970F3F8-FBEE-4F3C-BE38-19A7C67AD9A5}" type="slidenum">
              <a:rPr lang="en-US" smtClean="0"/>
              <a:t>‹#›</a:t>
            </a:fld>
            <a:endParaRPr lang="en-US"/>
          </a:p>
        </p:txBody>
      </p:sp>
    </p:spTree>
    <p:extLst>
      <p:ext uri="{BB962C8B-B14F-4D97-AF65-F5344CB8AC3E}">
        <p14:creationId xmlns:p14="http://schemas.microsoft.com/office/powerpoint/2010/main" val="21968351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7CF77C-1C7E-455F-B7C6-54B7B81CE38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4ACEFBC-09FF-4AEA-8DA1-129C5711884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8DD8C8F-9129-4227-B17F-BB663731D68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EAA4F63-EE8E-40B0-A86B-8BE8C96EF53D}"/>
              </a:ext>
            </a:extLst>
          </p:cNvPr>
          <p:cNvSpPr>
            <a:spLocks noGrp="1"/>
          </p:cNvSpPr>
          <p:nvPr>
            <p:ph type="dt" sz="half" idx="10"/>
          </p:nvPr>
        </p:nvSpPr>
        <p:spPr/>
        <p:txBody>
          <a:bodyPr/>
          <a:lstStyle/>
          <a:p>
            <a:fld id="{9FCB10C7-D8EA-45AD-AAED-0CA6608EF62A}" type="datetimeFigureOut">
              <a:rPr lang="en-US" smtClean="0"/>
              <a:t>6/1/2019</a:t>
            </a:fld>
            <a:endParaRPr lang="en-US"/>
          </a:p>
        </p:txBody>
      </p:sp>
      <p:sp>
        <p:nvSpPr>
          <p:cNvPr id="6" name="Footer Placeholder 5">
            <a:extLst>
              <a:ext uri="{FF2B5EF4-FFF2-40B4-BE49-F238E27FC236}">
                <a16:creationId xmlns:a16="http://schemas.microsoft.com/office/drawing/2014/main" id="{38E43ECC-23A3-45D8-BA8A-F0256DAB292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6974F02-CFF2-46FA-88F0-C2580128C6FF}"/>
              </a:ext>
            </a:extLst>
          </p:cNvPr>
          <p:cNvSpPr>
            <a:spLocks noGrp="1"/>
          </p:cNvSpPr>
          <p:nvPr>
            <p:ph type="sldNum" sz="quarter" idx="12"/>
          </p:nvPr>
        </p:nvSpPr>
        <p:spPr/>
        <p:txBody>
          <a:bodyPr/>
          <a:lstStyle/>
          <a:p>
            <a:fld id="{2970F3F8-FBEE-4F3C-BE38-19A7C67AD9A5}" type="slidenum">
              <a:rPr lang="en-US" smtClean="0"/>
              <a:t>‹#›</a:t>
            </a:fld>
            <a:endParaRPr lang="en-US"/>
          </a:p>
        </p:txBody>
      </p:sp>
    </p:spTree>
    <p:extLst>
      <p:ext uri="{BB962C8B-B14F-4D97-AF65-F5344CB8AC3E}">
        <p14:creationId xmlns:p14="http://schemas.microsoft.com/office/powerpoint/2010/main" val="23923579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451545-3BEC-4154-9C13-A749B99A0D0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3908608-9DB0-41B3-A54D-83F78DD8C98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CF4A53AC-8262-494B-B422-D9954E511C4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9A29FED-0941-490E-B1CA-FDAD3C454E48}"/>
              </a:ext>
            </a:extLst>
          </p:cNvPr>
          <p:cNvSpPr>
            <a:spLocks noGrp="1"/>
          </p:cNvSpPr>
          <p:nvPr>
            <p:ph type="dt" sz="half" idx="10"/>
          </p:nvPr>
        </p:nvSpPr>
        <p:spPr/>
        <p:txBody>
          <a:bodyPr/>
          <a:lstStyle/>
          <a:p>
            <a:fld id="{9FCB10C7-D8EA-45AD-AAED-0CA6608EF62A}" type="datetimeFigureOut">
              <a:rPr lang="en-US" smtClean="0"/>
              <a:t>6/1/2019</a:t>
            </a:fld>
            <a:endParaRPr lang="en-US"/>
          </a:p>
        </p:txBody>
      </p:sp>
      <p:sp>
        <p:nvSpPr>
          <p:cNvPr id="6" name="Footer Placeholder 5">
            <a:extLst>
              <a:ext uri="{FF2B5EF4-FFF2-40B4-BE49-F238E27FC236}">
                <a16:creationId xmlns:a16="http://schemas.microsoft.com/office/drawing/2014/main" id="{F8F18383-3730-4F7F-B509-9598E04837F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00A0C89-7729-407F-9263-4FE8E76534B3}"/>
              </a:ext>
            </a:extLst>
          </p:cNvPr>
          <p:cNvSpPr>
            <a:spLocks noGrp="1"/>
          </p:cNvSpPr>
          <p:nvPr>
            <p:ph type="sldNum" sz="quarter" idx="12"/>
          </p:nvPr>
        </p:nvSpPr>
        <p:spPr/>
        <p:txBody>
          <a:bodyPr/>
          <a:lstStyle/>
          <a:p>
            <a:fld id="{2970F3F8-FBEE-4F3C-BE38-19A7C67AD9A5}" type="slidenum">
              <a:rPr lang="en-US" smtClean="0"/>
              <a:t>‹#›</a:t>
            </a:fld>
            <a:endParaRPr lang="en-US"/>
          </a:p>
        </p:txBody>
      </p:sp>
    </p:spTree>
    <p:extLst>
      <p:ext uri="{BB962C8B-B14F-4D97-AF65-F5344CB8AC3E}">
        <p14:creationId xmlns:p14="http://schemas.microsoft.com/office/powerpoint/2010/main" val="31998877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F0AD815-BB64-4964-A32A-A587E2A2C60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FE65F46-BA4C-4613-9D4D-42B5F02520D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995845D-F0CD-4395-A7F8-601C23A6131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FCB10C7-D8EA-45AD-AAED-0CA6608EF62A}" type="datetimeFigureOut">
              <a:rPr lang="en-US" smtClean="0"/>
              <a:t>6/1/2019</a:t>
            </a:fld>
            <a:endParaRPr lang="en-US"/>
          </a:p>
        </p:txBody>
      </p:sp>
      <p:sp>
        <p:nvSpPr>
          <p:cNvPr id="5" name="Footer Placeholder 4">
            <a:extLst>
              <a:ext uri="{FF2B5EF4-FFF2-40B4-BE49-F238E27FC236}">
                <a16:creationId xmlns:a16="http://schemas.microsoft.com/office/drawing/2014/main" id="{ED56FDAC-BFD4-4A5C-897D-F8FA41898A6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9BC2F509-5017-4DA1-B168-69766941A7D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970F3F8-FBEE-4F3C-BE38-19A7C67AD9A5}" type="slidenum">
              <a:rPr lang="en-US" smtClean="0"/>
              <a:t>‹#›</a:t>
            </a:fld>
            <a:endParaRPr lang="en-US"/>
          </a:p>
        </p:txBody>
      </p:sp>
    </p:spTree>
    <p:extLst>
      <p:ext uri="{BB962C8B-B14F-4D97-AF65-F5344CB8AC3E}">
        <p14:creationId xmlns:p14="http://schemas.microsoft.com/office/powerpoint/2010/main" val="115768329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www.lcmsmethods.org/"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4BB41A-3B34-4AD8-A693-F4C036EFA1A5}"/>
              </a:ext>
            </a:extLst>
          </p:cNvPr>
          <p:cNvSpPr>
            <a:spLocks noGrp="1"/>
          </p:cNvSpPr>
          <p:nvPr>
            <p:ph type="ctrTitle"/>
          </p:nvPr>
        </p:nvSpPr>
        <p:spPr/>
        <p:txBody>
          <a:bodyPr/>
          <a:lstStyle/>
          <a:p>
            <a:r>
              <a:rPr lang="en-US" dirty="0"/>
              <a:t>Using </a:t>
            </a:r>
            <a:r>
              <a:rPr lang="en-US" dirty="0" err="1"/>
              <a:t>MaxQuant.Live</a:t>
            </a:r>
            <a:r>
              <a:rPr lang="en-US" dirty="0"/>
              <a:t> Methods</a:t>
            </a:r>
          </a:p>
        </p:txBody>
      </p:sp>
      <p:sp>
        <p:nvSpPr>
          <p:cNvPr id="3" name="Subtitle 2">
            <a:extLst>
              <a:ext uri="{FF2B5EF4-FFF2-40B4-BE49-F238E27FC236}">
                <a16:creationId xmlns:a16="http://schemas.microsoft.com/office/drawing/2014/main" id="{A9D4DAE4-4976-4131-8CA9-B1518EB3B5E2}"/>
              </a:ext>
            </a:extLst>
          </p:cNvPr>
          <p:cNvSpPr>
            <a:spLocks noGrp="1"/>
          </p:cNvSpPr>
          <p:nvPr>
            <p:ph type="subTitle" idx="1"/>
          </p:nvPr>
        </p:nvSpPr>
        <p:spPr/>
        <p:txBody>
          <a:bodyPr/>
          <a:lstStyle/>
          <a:p>
            <a:r>
              <a:rPr lang="en-US" dirty="0"/>
              <a:t>Ben Orsburn</a:t>
            </a:r>
          </a:p>
          <a:p>
            <a:r>
              <a:rPr lang="en-US" dirty="0"/>
              <a:t>www.LCMSmethods.org</a:t>
            </a:r>
          </a:p>
        </p:txBody>
      </p:sp>
    </p:spTree>
    <p:extLst>
      <p:ext uri="{BB962C8B-B14F-4D97-AF65-F5344CB8AC3E}">
        <p14:creationId xmlns:p14="http://schemas.microsoft.com/office/powerpoint/2010/main" val="35119748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9446A4-9C4D-43BA-A287-021A48412941}"/>
              </a:ext>
            </a:extLst>
          </p:cNvPr>
          <p:cNvSpPr>
            <a:spLocks noGrp="1"/>
          </p:cNvSpPr>
          <p:nvPr>
            <p:ph type="title"/>
          </p:nvPr>
        </p:nvSpPr>
        <p:spPr/>
        <p:txBody>
          <a:bodyPr/>
          <a:lstStyle/>
          <a:p>
            <a:r>
              <a:rPr lang="en-US" dirty="0"/>
              <a:t>Important disclaimers! </a:t>
            </a:r>
          </a:p>
        </p:txBody>
      </p:sp>
      <p:sp>
        <p:nvSpPr>
          <p:cNvPr id="3" name="Content Placeholder 2">
            <a:extLst>
              <a:ext uri="{FF2B5EF4-FFF2-40B4-BE49-F238E27FC236}">
                <a16:creationId xmlns:a16="http://schemas.microsoft.com/office/drawing/2014/main" id="{41B80569-85BE-4186-8710-1A958B615504}"/>
              </a:ext>
            </a:extLst>
          </p:cNvPr>
          <p:cNvSpPr>
            <a:spLocks noGrp="1"/>
          </p:cNvSpPr>
          <p:nvPr>
            <p:ph idx="1"/>
          </p:nvPr>
        </p:nvSpPr>
        <p:spPr>
          <a:xfrm>
            <a:off x="838200" y="1825625"/>
            <a:ext cx="5608782" cy="4351338"/>
          </a:xfrm>
        </p:spPr>
        <p:txBody>
          <a:bodyPr>
            <a:normAutofit fontScale="92500"/>
          </a:bodyPr>
          <a:lstStyle/>
          <a:p>
            <a:r>
              <a:rPr lang="en-US" dirty="0"/>
              <a:t>You need to check these before using </a:t>
            </a:r>
            <a:r>
              <a:rPr lang="en-US" dirty="0" err="1"/>
              <a:t>MaxQuant.Live</a:t>
            </a:r>
            <a:r>
              <a:rPr lang="en-US" dirty="0"/>
              <a:t> </a:t>
            </a:r>
            <a:r>
              <a:rPr lang="en-US" dirty="0">
                <a:sym typeface="Wingdings" panose="05000000000000000000" pitchFamily="2" charset="2"/>
              </a:rPr>
              <a:t></a:t>
            </a:r>
            <a:endParaRPr lang="en-US" dirty="0"/>
          </a:p>
          <a:p>
            <a:r>
              <a:rPr lang="en-US" dirty="0"/>
              <a:t>In addition, neither I nor </a:t>
            </a:r>
            <a:r>
              <a:rPr lang="en-US" dirty="0" err="1"/>
              <a:t>PuGSciences</a:t>
            </a:r>
            <a:r>
              <a:rPr lang="en-US" dirty="0"/>
              <a:t> nor LCMSmethod.org are in any way affiliated with </a:t>
            </a:r>
            <a:r>
              <a:rPr lang="en-US" dirty="0" err="1"/>
              <a:t>MaxQuant.Live</a:t>
            </a:r>
            <a:r>
              <a:rPr lang="en-US" dirty="0"/>
              <a:t>. This tutorial is merely for the good of the community. Nothing whatsoever is promised or anything. </a:t>
            </a:r>
          </a:p>
          <a:p>
            <a:r>
              <a:rPr lang="en-US" dirty="0" err="1"/>
              <a:t>UltraImportantly</a:t>
            </a:r>
            <a:r>
              <a:rPr lang="en-US" dirty="0"/>
              <a:t> – if you follow these rules and use this, cite accordingly. Rules are at </a:t>
            </a:r>
            <a:r>
              <a:rPr lang="en-US" dirty="0" err="1"/>
              <a:t>MaxQuant.Live</a:t>
            </a:r>
            <a:endParaRPr lang="en-US" dirty="0"/>
          </a:p>
          <a:p>
            <a:endParaRPr lang="en-US" dirty="0"/>
          </a:p>
        </p:txBody>
      </p:sp>
      <p:sp>
        <p:nvSpPr>
          <p:cNvPr id="4" name="TextBox 3">
            <a:extLst>
              <a:ext uri="{FF2B5EF4-FFF2-40B4-BE49-F238E27FC236}">
                <a16:creationId xmlns:a16="http://schemas.microsoft.com/office/drawing/2014/main" id="{D4A0E564-DB07-4A3B-BEAD-4EFD1E4D86DD}"/>
              </a:ext>
            </a:extLst>
          </p:cNvPr>
          <p:cNvSpPr txBox="1"/>
          <p:nvPr/>
        </p:nvSpPr>
        <p:spPr>
          <a:xfrm>
            <a:off x="6788727" y="370032"/>
            <a:ext cx="4660620" cy="5863144"/>
          </a:xfrm>
          <a:prstGeom prst="rect">
            <a:avLst/>
          </a:prstGeom>
          <a:noFill/>
        </p:spPr>
        <p:txBody>
          <a:bodyPr wrap="square" rtlCol="0">
            <a:spAutoFit/>
          </a:bodyPr>
          <a:lstStyle/>
          <a:p>
            <a:r>
              <a:rPr lang="en-US" sz="500" dirty="0" err="1"/>
              <a:t>MaxQuant.Live</a:t>
            </a:r>
            <a:endParaRPr lang="en-US" sz="500" dirty="0"/>
          </a:p>
          <a:p>
            <a:r>
              <a:rPr lang="en-US" sz="500" dirty="0"/>
              <a:t>Complimentary Science Software License</a:t>
            </a:r>
          </a:p>
          <a:p>
            <a:r>
              <a:rPr lang="en-US" sz="500" dirty="0"/>
              <a:t>End User License Agreement</a:t>
            </a:r>
          </a:p>
          <a:p>
            <a:endParaRPr lang="en-US" sz="500" dirty="0"/>
          </a:p>
          <a:p>
            <a:r>
              <a:rPr lang="en-US" sz="500" dirty="0"/>
              <a:t>Scope of this Software License Agreement: </a:t>
            </a:r>
          </a:p>
          <a:p>
            <a:r>
              <a:rPr lang="en-US" sz="500" dirty="0"/>
              <a:t>This is the </a:t>
            </a:r>
            <a:r>
              <a:rPr lang="en-US" sz="500" dirty="0" err="1"/>
              <a:t>MaxQuant.Live</a:t>
            </a:r>
            <a:r>
              <a:rPr lang="en-US" sz="500" dirty="0"/>
              <a:t> Complimentary Science Software License Agreement, which applies to all software products available for download from the </a:t>
            </a:r>
            <a:r>
              <a:rPr lang="en-US" sz="500" dirty="0" err="1"/>
              <a:t>MaxQuant.Live</a:t>
            </a:r>
            <a:r>
              <a:rPr lang="en-US" sz="500" dirty="0"/>
              <a:t> website(s), unless labeled as something other than complimentary. </a:t>
            </a:r>
          </a:p>
          <a:p>
            <a:r>
              <a:rPr lang="en-US" sz="500" dirty="0"/>
              <a:t>Only software with a specific signature software key is licensed under this License Agreement. The signature is integrated into the source code and only software with such signature is eligible to be executed together with Thermo Fisher Mass Spectrometry Systems. </a:t>
            </a:r>
          </a:p>
          <a:p>
            <a:r>
              <a:rPr lang="en-US" sz="500" dirty="0"/>
              <a:t>This software is in NO WAY controlled, approved, endorsed or supported by Thermo Fisher or its Affiliates </a:t>
            </a:r>
          </a:p>
          <a:p>
            <a:endParaRPr lang="en-US" sz="500" dirty="0"/>
          </a:p>
          <a:p>
            <a:r>
              <a:rPr lang="en-US" sz="500" dirty="0"/>
              <a:t>The licensed Software / Product: </a:t>
            </a:r>
          </a:p>
          <a:p>
            <a:r>
              <a:rPr lang="en-US" sz="500" dirty="0"/>
              <a:t>Short description of the software: The </a:t>
            </a:r>
            <a:r>
              <a:rPr lang="en-US" sz="500" dirty="0" err="1"/>
              <a:t>MaxQuant.Live</a:t>
            </a:r>
            <a:r>
              <a:rPr lang="en-US" sz="500" dirty="0"/>
              <a:t> software interacts with the instrument acquisition control software of Thermo Fisher Q Exactive series mass spectrometers via the Instrument Application Programming Interface (IAPI), and is hereby capable of reading and processing scan data as well as mass spectrometry system information during its runtime. Furthermore, the software can place customized scans into the acquisition queue of the mass spectrometer, which may or may not use the information above to adapt scan parameters in real-time. The software executes ‘scan protocols’ that may or may not extend the functionalities of standard mass spectrometry acquisition methods. Software tools to generate such scan protocols are provided as an integrated part of the </a:t>
            </a:r>
            <a:r>
              <a:rPr lang="en-US" sz="500" dirty="0" err="1"/>
              <a:t>MaxQuant.Live</a:t>
            </a:r>
            <a:r>
              <a:rPr lang="en-US" sz="500" dirty="0"/>
              <a:t> software. </a:t>
            </a:r>
          </a:p>
          <a:p>
            <a:r>
              <a:rPr lang="en-US" sz="500" dirty="0"/>
              <a:t>The following components of the software are provided in compiled form and executable on the instrument’s acquisition computer: </a:t>
            </a:r>
          </a:p>
          <a:p>
            <a:r>
              <a:rPr lang="en-US" sz="500" dirty="0"/>
              <a:t>a) The </a:t>
            </a:r>
            <a:r>
              <a:rPr lang="en-US" sz="500" dirty="0" err="1"/>
              <a:t>MaxQuant.Live</a:t>
            </a:r>
            <a:r>
              <a:rPr lang="en-US" sz="500" dirty="0"/>
              <a:t> core program that communicates with the acquisition control software and executes the acquisition methods. </a:t>
            </a:r>
          </a:p>
          <a:p>
            <a:r>
              <a:rPr lang="en-US" sz="500" dirty="0"/>
              <a:t>b) Software applications to generate acquisition method files (‘scan protocols’) with pre-defined templates. </a:t>
            </a:r>
          </a:p>
          <a:p>
            <a:endParaRPr lang="en-US" sz="500" dirty="0"/>
          </a:p>
          <a:p>
            <a:r>
              <a:rPr lang="en-US" sz="500" dirty="0"/>
              <a:t>The software is not controlled, approved, endorsed or supported by Thermo Fisher or its Affiliates.</a:t>
            </a:r>
          </a:p>
          <a:p>
            <a:endParaRPr lang="en-US" sz="500" dirty="0"/>
          </a:p>
          <a:p>
            <a:r>
              <a:rPr lang="en-US" sz="500" dirty="0"/>
              <a:t>Intellectual Property: </a:t>
            </a:r>
          </a:p>
          <a:p>
            <a:r>
              <a:rPr lang="en-US" sz="500" dirty="0"/>
              <a:t>All software available for download via the </a:t>
            </a:r>
            <a:r>
              <a:rPr lang="en-US" sz="500" dirty="0" err="1"/>
              <a:t>MaxQuant.Live</a:t>
            </a:r>
            <a:r>
              <a:rPr lang="en-US" sz="500" dirty="0"/>
              <a:t> website(s) are copyright Max-Planck-Society </a:t>
            </a:r>
            <a:r>
              <a:rPr lang="en-US" sz="500" dirty="0" err="1"/>
              <a:t>e.V</a:t>
            </a:r>
            <a:r>
              <a:rPr lang="en-US" sz="500" dirty="0"/>
              <a:t>. (Institute of Biochemistry) unless otherwise stated. Copyright law protects this software and any associated material. Max-Planck-Society </a:t>
            </a:r>
            <a:r>
              <a:rPr lang="en-US" sz="500" dirty="0" err="1"/>
              <a:t>e.V</a:t>
            </a:r>
            <a:r>
              <a:rPr lang="en-US" sz="500" dirty="0"/>
              <a:t>. retains title to and ownership in the copyright of the software program and the associated materials. This software is not provided as public domain software. </a:t>
            </a:r>
          </a:p>
          <a:p>
            <a:endParaRPr lang="en-US" sz="500" dirty="0"/>
          </a:p>
          <a:p>
            <a:r>
              <a:rPr lang="en-US" sz="500" dirty="0"/>
              <a:t>Complimentary Science Software License Rights: </a:t>
            </a:r>
          </a:p>
          <a:p>
            <a:r>
              <a:rPr lang="en-US" sz="500" dirty="0"/>
              <a:t>The Software is licensed for non-commercial purposes only. </a:t>
            </a:r>
          </a:p>
          <a:p>
            <a:r>
              <a:rPr lang="en-US" sz="500" dirty="0"/>
              <a:t>All software products available for download from associated website(s), unless labeled otherwise, are provided royalty free. The software may be used as many times as you like, for ten years or for the maximum duration of the signature applied to the software. You may not copy and distribute copies of this program. The copyright holder reserves the right to reclassify this software as another kind of software license product at any time (i.e. shareware, licensed royalty software, or public domain et al.). Doing so will not modify the license agreement of previously distributed executables. </a:t>
            </a:r>
          </a:p>
          <a:p>
            <a:r>
              <a:rPr lang="en-US" sz="500" dirty="0"/>
              <a:t>Use of the software is permitted for lawful scientific research purposes only. It is explicitly prohibited to use the </a:t>
            </a:r>
            <a:r>
              <a:rPr lang="en-US" sz="500" dirty="0" err="1"/>
              <a:t>MaxQuant.Live</a:t>
            </a:r>
            <a:r>
              <a:rPr lang="en-US" sz="500" dirty="0"/>
              <a:t> software or parts of it, whether modified or not, for commercial purposes or operational use. </a:t>
            </a:r>
          </a:p>
          <a:p>
            <a:endParaRPr lang="en-US" sz="500" dirty="0"/>
          </a:p>
          <a:p>
            <a:r>
              <a:rPr lang="en-US" sz="500" dirty="0"/>
              <a:t>Code Immutability: </a:t>
            </a:r>
          </a:p>
          <a:p>
            <a:r>
              <a:rPr lang="en-US" sz="500" dirty="0"/>
              <a:t>You may not modify, adapt, translate or create derivative works based upon the software. You will not reverse engineer, decompile, disassemble or otherwise attempt to discover the source code of the software except to the extent you may be expressly permitted by copyright holders. </a:t>
            </a:r>
          </a:p>
          <a:p>
            <a:endParaRPr lang="en-US" sz="500" dirty="0"/>
          </a:p>
          <a:p>
            <a:r>
              <a:rPr lang="en-US" sz="500" dirty="0"/>
              <a:t>Warranty / Liability / Damages: </a:t>
            </a:r>
          </a:p>
          <a:p>
            <a:r>
              <a:rPr lang="en-US" sz="500" dirty="0"/>
              <a:t>This program is provided “as is” and has not been fitted especially to Licensee’s purposes and comes with limited warranty and liability. Licensors do not provide any support for the software. Because this Software License Agreement qualifies as a donation, according to Section 521 of the German Civil Code (</a:t>
            </a:r>
            <a:r>
              <a:rPr lang="en-US" sz="500" dirty="0" err="1"/>
              <a:t>Bürgerliches</a:t>
            </a:r>
            <a:r>
              <a:rPr lang="en-US" sz="500" dirty="0"/>
              <a:t> </a:t>
            </a:r>
            <a:r>
              <a:rPr lang="en-US" sz="500" dirty="0" err="1"/>
              <a:t>Gesetzbuch</a:t>
            </a:r>
            <a:r>
              <a:rPr lang="en-US" sz="500" dirty="0"/>
              <a:t> – BGB) Licensors as donors are liable for intent and gross negligence only. If the Licensors fraudulently conceal a legal or material defect, they are obliged to compensate the Licensee for the resulting damage. </a:t>
            </a:r>
          </a:p>
          <a:p>
            <a:r>
              <a:rPr lang="en-US" sz="500" dirty="0"/>
              <a:t>Licensors shall be liable for loss of data only up to the amount of typical recovery costs which would have arisen had proper and regular data backup measures been taken. For the avoidance of doubt Licensors shall be liable in accordance with the German Product Liability Act in the event of product liability. The foregoing applies also to Licensor’s legal representatives or assistants in performance. Any further liability shall be excluded. The licensee shall not be entitled to make any claims for compensation against Thermo Fisher in any event of damage through usage of the software. Patent claims generated through the usage of the software cannot be directed towards the copyright holders. </a:t>
            </a:r>
          </a:p>
          <a:p>
            <a:r>
              <a:rPr lang="en-US" sz="500" dirty="0"/>
              <a:t>Defects of the </a:t>
            </a:r>
            <a:r>
              <a:rPr lang="en-US" sz="500" dirty="0" err="1"/>
              <a:t>MaxQuant.Live</a:t>
            </a:r>
            <a:r>
              <a:rPr lang="en-US" sz="500" dirty="0"/>
              <a:t> software must be notified in writing to the Licensors with a comprehensible description of the error symptoms. The notification of the defect should enable the reproduction of the error. </a:t>
            </a:r>
          </a:p>
          <a:p>
            <a:r>
              <a:rPr lang="en-US" sz="500" dirty="0"/>
              <a:t>Any software that does not contain the signature (see above) is not provided by the Licensor and therefore the Licensor does not bear liability nor ensures any function of such software. </a:t>
            </a:r>
          </a:p>
          <a:p>
            <a:endParaRPr lang="en-US" sz="500" dirty="0"/>
          </a:p>
          <a:p>
            <a:r>
              <a:rPr lang="en-US" sz="500" dirty="0"/>
              <a:t>Third Party rights/components: </a:t>
            </a:r>
          </a:p>
          <a:p>
            <a:r>
              <a:rPr lang="en-US" sz="500" dirty="0"/>
              <a:t>The software is designed to run together with software that is intellectual property of Thermo Fisher. No third party components - including Thermo Fisher – whatsoever are distributed with the </a:t>
            </a:r>
            <a:r>
              <a:rPr lang="en-US" sz="500" dirty="0" err="1"/>
              <a:t>MaxQuant.Live</a:t>
            </a:r>
            <a:r>
              <a:rPr lang="en-US" sz="500" dirty="0"/>
              <a:t> software. Licensing of third party components is not part of this Software Licensing Agreement </a:t>
            </a:r>
          </a:p>
          <a:p>
            <a:r>
              <a:rPr lang="en-US" sz="500" dirty="0"/>
              <a:t>Still, the Licensee is responsible for compliance with any respective third party license terms. </a:t>
            </a:r>
          </a:p>
          <a:p>
            <a:endParaRPr lang="en-US" sz="500" dirty="0"/>
          </a:p>
          <a:p>
            <a:r>
              <a:rPr lang="en-US" sz="500" dirty="0"/>
              <a:t>Technical Support: Convention.</a:t>
            </a:r>
          </a:p>
          <a:p>
            <a:r>
              <a:rPr lang="en-US" sz="500" dirty="0"/>
              <a:t>Technical support may be provided via e-mail and/or website postings. While every effort is made to provide timely technical support no guarantees whatsoever are implied that technical support will be provided or that technical support, when provided, will be accurate. Software offered on this site is unsupported and supplied on an as-is basis unless you have obtained a specific maintenance contract agreement with the copyright holders. </a:t>
            </a:r>
          </a:p>
          <a:p>
            <a:endParaRPr lang="en-US" sz="500" dirty="0"/>
          </a:p>
          <a:p>
            <a:r>
              <a:rPr lang="en-US" sz="500" dirty="0"/>
              <a:t>Agreement: </a:t>
            </a:r>
          </a:p>
          <a:p>
            <a:r>
              <a:rPr lang="en-US" sz="500" dirty="0"/>
              <a:t>This Complimentary Science Software License Agreement is effective while you use and continue to make use of these software products. If you do not agree with our Complimentary Science Software License Agreement you must not use our software products - this Complimentary Science Software License Agreement will then not apply to you. This Complimentary Science Software License Agreement is subject to change without notice. Any company names, logos, trademarks and product names mentioned or shown on associated website(s) or in software products may be copyrighted, trademarked or registered trademarked by their respective owners. </a:t>
            </a:r>
          </a:p>
          <a:p>
            <a:endParaRPr lang="en-US" sz="500" dirty="0"/>
          </a:p>
          <a:p>
            <a:r>
              <a:rPr lang="en-US" sz="500" dirty="0"/>
              <a:t>Final Provisions: </a:t>
            </a:r>
          </a:p>
          <a:p>
            <a:r>
              <a:rPr lang="en-US" sz="500" dirty="0"/>
              <a:t>By using our software products you are automatically agreeing to and show that you have read and understood the terms and conditions contained within this Complimentary Science Software License. This Agreement shall be governed by the laws of the Federal Republic of Germany except for the UN Sales</a:t>
            </a:r>
          </a:p>
        </p:txBody>
      </p:sp>
    </p:spTree>
    <p:extLst>
      <p:ext uri="{BB962C8B-B14F-4D97-AF65-F5344CB8AC3E}">
        <p14:creationId xmlns:p14="http://schemas.microsoft.com/office/powerpoint/2010/main" val="27024800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384A52-396F-493F-A23D-28A8F9D7A067}"/>
              </a:ext>
            </a:extLst>
          </p:cNvPr>
          <p:cNvSpPr>
            <a:spLocks noGrp="1"/>
          </p:cNvSpPr>
          <p:nvPr>
            <p:ph type="title"/>
          </p:nvPr>
        </p:nvSpPr>
        <p:spPr/>
        <p:txBody>
          <a:bodyPr/>
          <a:lstStyle/>
          <a:p>
            <a:r>
              <a:rPr lang="en-US" dirty="0"/>
              <a:t>Instructions for using </a:t>
            </a:r>
            <a:r>
              <a:rPr lang="en-US" dirty="0" err="1"/>
              <a:t>MaxQuant.Live</a:t>
            </a:r>
            <a:r>
              <a:rPr lang="en-US" dirty="0"/>
              <a:t> are at </a:t>
            </a:r>
            <a:r>
              <a:rPr lang="en-US" dirty="0" err="1"/>
              <a:t>MaxQuant.Live</a:t>
            </a:r>
            <a:endParaRPr lang="en-US" dirty="0"/>
          </a:p>
        </p:txBody>
      </p:sp>
      <p:sp>
        <p:nvSpPr>
          <p:cNvPr id="3" name="Content Placeholder 2">
            <a:extLst>
              <a:ext uri="{FF2B5EF4-FFF2-40B4-BE49-F238E27FC236}">
                <a16:creationId xmlns:a16="http://schemas.microsoft.com/office/drawing/2014/main" id="{004D6C3E-20AD-4F09-9216-CC216810686E}"/>
              </a:ext>
            </a:extLst>
          </p:cNvPr>
          <p:cNvSpPr>
            <a:spLocks noGrp="1"/>
          </p:cNvSpPr>
          <p:nvPr>
            <p:ph idx="1"/>
          </p:nvPr>
        </p:nvSpPr>
        <p:spPr/>
        <p:txBody>
          <a:bodyPr/>
          <a:lstStyle/>
          <a:p>
            <a:r>
              <a:rPr lang="en-US" dirty="0"/>
              <a:t>These slides are for how to use the </a:t>
            </a:r>
            <a:r>
              <a:rPr lang="en-US" dirty="0" err="1"/>
              <a:t>PreMade</a:t>
            </a:r>
            <a:r>
              <a:rPr lang="en-US" dirty="0"/>
              <a:t> methods in the ASMS 2019 release of </a:t>
            </a:r>
            <a:r>
              <a:rPr lang="en-US" dirty="0">
                <a:hlinkClick r:id="rId2"/>
              </a:rPr>
              <a:t>www.LCMSMethods.org</a:t>
            </a:r>
            <a:endParaRPr lang="en-US" dirty="0"/>
          </a:p>
          <a:p>
            <a:r>
              <a:rPr lang="en-US" dirty="0"/>
              <a:t>To use </a:t>
            </a:r>
            <a:r>
              <a:rPr lang="en-US" dirty="0" err="1"/>
              <a:t>MaxQuant.Live</a:t>
            </a:r>
            <a:r>
              <a:rPr lang="en-US" dirty="0"/>
              <a:t> methods you will need these 4 things:</a:t>
            </a:r>
          </a:p>
          <a:p>
            <a:pPr lvl="1"/>
            <a:r>
              <a:rPr lang="en-US" dirty="0"/>
              <a:t>Your normal </a:t>
            </a:r>
            <a:r>
              <a:rPr lang="en-US" dirty="0" err="1"/>
              <a:t>Xcalibur</a:t>
            </a:r>
            <a:r>
              <a:rPr lang="en-US" dirty="0"/>
              <a:t> software</a:t>
            </a:r>
          </a:p>
          <a:p>
            <a:pPr lvl="1"/>
            <a:r>
              <a:rPr lang="en-US" dirty="0"/>
              <a:t>A “dummy” </a:t>
            </a:r>
            <a:r>
              <a:rPr lang="en-US" dirty="0" err="1"/>
              <a:t>Xcalibur</a:t>
            </a:r>
            <a:r>
              <a:rPr lang="en-US" dirty="0"/>
              <a:t> method that triggers </a:t>
            </a:r>
            <a:r>
              <a:rPr lang="en-US" dirty="0" err="1"/>
              <a:t>MaxQuant.Live</a:t>
            </a:r>
            <a:r>
              <a:rPr lang="en-US" dirty="0"/>
              <a:t> to start</a:t>
            </a:r>
          </a:p>
          <a:p>
            <a:pPr lvl="1"/>
            <a:r>
              <a:rPr lang="en-US" dirty="0" err="1"/>
              <a:t>MaxQuant.Live</a:t>
            </a:r>
            <a:r>
              <a:rPr lang="en-US" dirty="0"/>
              <a:t> </a:t>
            </a:r>
          </a:p>
          <a:p>
            <a:pPr lvl="1"/>
            <a:r>
              <a:rPr lang="en-US" dirty="0"/>
              <a:t>Your </a:t>
            </a:r>
            <a:r>
              <a:rPr lang="en-US" dirty="0" err="1"/>
              <a:t>MaxQuant.Live</a:t>
            </a:r>
            <a:r>
              <a:rPr lang="en-US" dirty="0"/>
              <a:t> method</a:t>
            </a:r>
          </a:p>
        </p:txBody>
      </p:sp>
    </p:spTree>
    <p:extLst>
      <p:ext uri="{BB962C8B-B14F-4D97-AF65-F5344CB8AC3E}">
        <p14:creationId xmlns:p14="http://schemas.microsoft.com/office/powerpoint/2010/main" val="41055121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6DF332-DBAE-45D6-B69B-9A0838EFBAF0}"/>
              </a:ext>
            </a:extLst>
          </p:cNvPr>
          <p:cNvSpPr>
            <a:spLocks noGrp="1"/>
          </p:cNvSpPr>
          <p:nvPr>
            <p:ph type="title"/>
          </p:nvPr>
        </p:nvSpPr>
        <p:spPr/>
        <p:txBody>
          <a:bodyPr/>
          <a:lstStyle/>
          <a:p>
            <a:r>
              <a:rPr lang="en-US" dirty="0"/>
              <a:t>Load the </a:t>
            </a:r>
            <a:r>
              <a:rPr lang="en-US" dirty="0" err="1"/>
              <a:t>MaxQuant.Live</a:t>
            </a:r>
            <a:r>
              <a:rPr lang="en-US" dirty="0"/>
              <a:t> methods</a:t>
            </a:r>
          </a:p>
        </p:txBody>
      </p:sp>
      <p:sp>
        <p:nvSpPr>
          <p:cNvPr id="3" name="Content Placeholder 2">
            <a:extLst>
              <a:ext uri="{FF2B5EF4-FFF2-40B4-BE49-F238E27FC236}">
                <a16:creationId xmlns:a16="http://schemas.microsoft.com/office/drawing/2014/main" id="{F47BC465-07ED-4EE5-84FC-2EB963E67313}"/>
              </a:ext>
            </a:extLst>
          </p:cNvPr>
          <p:cNvSpPr>
            <a:spLocks noGrp="1"/>
          </p:cNvSpPr>
          <p:nvPr>
            <p:ph idx="1"/>
          </p:nvPr>
        </p:nvSpPr>
        <p:spPr>
          <a:xfrm>
            <a:off x="838200" y="1825625"/>
            <a:ext cx="5996709" cy="4351338"/>
          </a:xfrm>
        </p:spPr>
        <p:txBody>
          <a:bodyPr>
            <a:normAutofit fontScale="85000" lnSpcReduction="20000"/>
          </a:bodyPr>
          <a:lstStyle/>
          <a:p>
            <a:r>
              <a:rPr lang="en-US" dirty="0"/>
              <a:t>Find where the LCMSmethods.org folder went</a:t>
            </a:r>
          </a:p>
          <a:p>
            <a:r>
              <a:rPr lang="en-US" dirty="0"/>
              <a:t>I’ve included a dummy file called “</a:t>
            </a:r>
            <a:r>
              <a:rPr lang="en-US" dirty="0" err="1"/>
              <a:t>TopNWhereAreYou</a:t>
            </a:r>
            <a:r>
              <a:rPr lang="en-US" dirty="0"/>
              <a:t>” if you need to use the Windows search bar to find it</a:t>
            </a:r>
          </a:p>
          <a:p>
            <a:r>
              <a:rPr lang="en-US" dirty="0"/>
              <a:t>Use the Load button to find that folder and get these methods. It should look something like that </a:t>
            </a:r>
            <a:r>
              <a:rPr lang="en-US" dirty="0">
                <a:sym typeface="Wingdings" panose="05000000000000000000" pitchFamily="2" charset="2"/>
              </a:rPr>
              <a:t></a:t>
            </a:r>
            <a:r>
              <a:rPr lang="en-US" dirty="0"/>
              <a:t> </a:t>
            </a:r>
          </a:p>
          <a:p>
            <a:r>
              <a:rPr lang="en-US" dirty="0"/>
              <a:t>Please note there are 2 separate folders for QE HF and HF-X. Only the </a:t>
            </a:r>
            <a:r>
              <a:rPr lang="en-US" dirty="0" err="1"/>
              <a:t>Xcalibur</a:t>
            </a:r>
            <a:r>
              <a:rPr lang="en-US" dirty="0"/>
              <a:t> methods and names differ in case compatibility with </a:t>
            </a:r>
            <a:r>
              <a:rPr lang="en-US" dirty="0" err="1"/>
              <a:t>Xcalibur</a:t>
            </a:r>
            <a:r>
              <a:rPr lang="en-US" dirty="0"/>
              <a:t> is an issue</a:t>
            </a:r>
          </a:p>
          <a:p>
            <a:r>
              <a:rPr lang="en-US" dirty="0"/>
              <a:t>It is probably best to delete the folder that your instrument does not need. </a:t>
            </a:r>
          </a:p>
        </p:txBody>
      </p:sp>
      <p:pic>
        <p:nvPicPr>
          <p:cNvPr id="5" name="Picture 4">
            <a:extLst>
              <a:ext uri="{FF2B5EF4-FFF2-40B4-BE49-F238E27FC236}">
                <a16:creationId xmlns:a16="http://schemas.microsoft.com/office/drawing/2014/main" id="{81CCEB83-E8E0-4824-91BA-A8DB73CE1724}"/>
              </a:ext>
            </a:extLst>
          </p:cNvPr>
          <p:cNvPicPr>
            <a:picLocks noChangeAspect="1"/>
          </p:cNvPicPr>
          <p:nvPr/>
        </p:nvPicPr>
        <p:blipFill>
          <a:blip r:embed="rId2"/>
          <a:stretch>
            <a:fillRect/>
          </a:stretch>
        </p:blipFill>
        <p:spPr>
          <a:xfrm>
            <a:off x="6834909" y="1746023"/>
            <a:ext cx="5153376" cy="4430940"/>
          </a:xfrm>
          <a:prstGeom prst="rect">
            <a:avLst/>
          </a:prstGeom>
        </p:spPr>
      </p:pic>
    </p:spTree>
    <p:extLst>
      <p:ext uri="{BB962C8B-B14F-4D97-AF65-F5344CB8AC3E}">
        <p14:creationId xmlns:p14="http://schemas.microsoft.com/office/powerpoint/2010/main" val="40567041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E10085-D762-4481-8B56-FD18FE26BF2C}"/>
              </a:ext>
            </a:extLst>
          </p:cNvPr>
          <p:cNvSpPr>
            <a:spLocks noGrp="1"/>
          </p:cNvSpPr>
          <p:nvPr>
            <p:ph type="title"/>
          </p:nvPr>
        </p:nvSpPr>
        <p:spPr/>
        <p:txBody>
          <a:bodyPr/>
          <a:lstStyle/>
          <a:p>
            <a:r>
              <a:rPr lang="en-US" dirty="0"/>
              <a:t>Add your chromatography into your </a:t>
            </a:r>
            <a:r>
              <a:rPr lang="en-US" dirty="0" err="1"/>
              <a:t>Xcalibur</a:t>
            </a:r>
            <a:r>
              <a:rPr lang="en-US" dirty="0"/>
              <a:t> method and save it</a:t>
            </a:r>
          </a:p>
        </p:txBody>
      </p:sp>
      <p:sp>
        <p:nvSpPr>
          <p:cNvPr id="3" name="Content Placeholder 2">
            <a:extLst>
              <a:ext uri="{FF2B5EF4-FFF2-40B4-BE49-F238E27FC236}">
                <a16:creationId xmlns:a16="http://schemas.microsoft.com/office/drawing/2014/main" id="{DC092F71-18C3-4871-977F-43AA4ABF98BC}"/>
              </a:ext>
            </a:extLst>
          </p:cNvPr>
          <p:cNvSpPr>
            <a:spLocks noGrp="1"/>
          </p:cNvSpPr>
          <p:nvPr>
            <p:ph idx="1"/>
          </p:nvPr>
        </p:nvSpPr>
        <p:spPr>
          <a:xfrm>
            <a:off x="838200" y="1825625"/>
            <a:ext cx="4484914" cy="4351338"/>
          </a:xfrm>
        </p:spPr>
        <p:txBody>
          <a:bodyPr>
            <a:normAutofit fontScale="85000" lnSpcReduction="20000"/>
          </a:bodyPr>
          <a:lstStyle/>
          <a:p>
            <a:r>
              <a:rPr lang="en-US" dirty="0"/>
              <a:t>Please note that the default for all methods here is 120min</a:t>
            </a:r>
          </a:p>
          <a:p>
            <a:r>
              <a:rPr lang="en-US" dirty="0"/>
              <a:t>I have my first MS1 scan as shown, triggering my 1004 </a:t>
            </a:r>
            <a:r>
              <a:rPr lang="en-US" dirty="0" err="1"/>
              <a:t>MaxQuant.Live</a:t>
            </a:r>
            <a:r>
              <a:rPr lang="en-US" dirty="0"/>
              <a:t> 3 </a:t>
            </a:r>
            <a:r>
              <a:rPr lang="en-US" dirty="0" err="1"/>
              <a:t>BoxCar</a:t>
            </a:r>
            <a:r>
              <a:rPr lang="en-US" dirty="0"/>
              <a:t> method (1004) and I have the scan ending 1 min before the end of the 120 min chromatography gradient</a:t>
            </a:r>
          </a:p>
          <a:p>
            <a:r>
              <a:rPr lang="en-US" dirty="0"/>
              <a:t>Scan 2 should be adjusted to match your gradient as well. </a:t>
            </a:r>
          </a:p>
          <a:p>
            <a:r>
              <a:rPr lang="en-US" dirty="0"/>
              <a:t>For example: If you are using a 90 min gradient, the end mass in scan two should be 1090 (1000+gradient time)</a:t>
            </a:r>
          </a:p>
        </p:txBody>
      </p:sp>
      <p:pic>
        <p:nvPicPr>
          <p:cNvPr id="4" name="Picture 3">
            <a:extLst>
              <a:ext uri="{FF2B5EF4-FFF2-40B4-BE49-F238E27FC236}">
                <a16:creationId xmlns:a16="http://schemas.microsoft.com/office/drawing/2014/main" id="{79B64517-A5A2-403F-8C69-3781FF8D0DA7}"/>
              </a:ext>
            </a:extLst>
          </p:cNvPr>
          <p:cNvPicPr>
            <a:picLocks noChangeAspect="1"/>
          </p:cNvPicPr>
          <p:nvPr/>
        </p:nvPicPr>
        <p:blipFill>
          <a:blip r:embed="rId2"/>
          <a:stretch>
            <a:fillRect/>
          </a:stretch>
        </p:blipFill>
        <p:spPr>
          <a:xfrm>
            <a:off x="5480151" y="1074851"/>
            <a:ext cx="6513186" cy="4094389"/>
          </a:xfrm>
          <a:prstGeom prst="rect">
            <a:avLst/>
          </a:prstGeom>
        </p:spPr>
      </p:pic>
      <p:pic>
        <p:nvPicPr>
          <p:cNvPr id="5" name="Picture 4">
            <a:extLst>
              <a:ext uri="{FF2B5EF4-FFF2-40B4-BE49-F238E27FC236}">
                <a16:creationId xmlns:a16="http://schemas.microsoft.com/office/drawing/2014/main" id="{FE280149-6553-4074-AADB-42A52C51DEFB}"/>
              </a:ext>
            </a:extLst>
          </p:cNvPr>
          <p:cNvPicPr>
            <a:picLocks noChangeAspect="1"/>
          </p:cNvPicPr>
          <p:nvPr/>
        </p:nvPicPr>
        <p:blipFill>
          <a:blip r:embed="rId3"/>
          <a:stretch>
            <a:fillRect/>
          </a:stretch>
        </p:blipFill>
        <p:spPr>
          <a:xfrm>
            <a:off x="8360231" y="4323017"/>
            <a:ext cx="3555827" cy="2534983"/>
          </a:xfrm>
          <a:prstGeom prst="rect">
            <a:avLst/>
          </a:prstGeom>
        </p:spPr>
      </p:pic>
      <p:sp>
        <p:nvSpPr>
          <p:cNvPr id="6" name="TextBox 5">
            <a:extLst>
              <a:ext uri="{FF2B5EF4-FFF2-40B4-BE49-F238E27FC236}">
                <a16:creationId xmlns:a16="http://schemas.microsoft.com/office/drawing/2014/main" id="{3B067F83-8774-4D19-A24E-118980F6B5F8}"/>
              </a:ext>
            </a:extLst>
          </p:cNvPr>
          <p:cNvSpPr txBox="1"/>
          <p:nvPr/>
        </p:nvSpPr>
        <p:spPr>
          <a:xfrm>
            <a:off x="10711543" y="3598822"/>
            <a:ext cx="788677" cy="369332"/>
          </a:xfrm>
          <a:prstGeom prst="rect">
            <a:avLst/>
          </a:prstGeom>
          <a:noFill/>
        </p:spPr>
        <p:txBody>
          <a:bodyPr wrap="none" rtlCol="0">
            <a:spAutoFit/>
          </a:bodyPr>
          <a:lstStyle/>
          <a:p>
            <a:r>
              <a:rPr lang="en-US" dirty="0"/>
              <a:t>Scan 1</a:t>
            </a:r>
          </a:p>
        </p:txBody>
      </p:sp>
      <p:sp>
        <p:nvSpPr>
          <p:cNvPr id="7" name="TextBox 6">
            <a:extLst>
              <a:ext uri="{FF2B5EF4-FFF2-40B4-BE49-F238E27FC236}">
                <a16:creationId xmlns:a16="http://schemas.microsoft.com/office/drawing/2014/main" id="{2C383946-6F1F-4734-9CFE-60B731F08CD2}"/>
              </a:ext>
            </a:extLst>
          </p:cNvPr>
          <p:cNvSpPr txBox="1"/>
          <p:nvPr/>
        </p:nvSpPr>
        <p:spPr>
          <a:xfrm>
            <a:off x="10733314" y="5783149"/>
            <a:ext cx="788677" cy="369332"/>
          </a:xfrm>
          <a:prstGeom prst="rect">
            <a:avLst/>
          </a:prstGeom>
          <a:noFill/>
        </p:spPr>
        <p:txBody>
          <a:bodyPr wrap="none" rtlCol="0">
            <a:spAutoFit/>
          </a:bodyPr>
          <a:lstStyle/>
          <a:p>
            <a:r>
              <a:rPr lang="en-US" dirty="0"/>
              <a:t>Scan 2</a:t>
            </a:r>
          </a:p>
        </p:txBody>
      </p:sp>
    </p:spTree>
    <p:extLst>
      <p:ext uri="{BB962C8B-B14F-4D97-AF65-F5344CB8AC3E}">
        <p14:creationId xmlns:p14="http://schemas.microsoft.com/office/powerpoint/2010/main" val="7368676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432210-2F09-4C9A-9AF1-FA31B8868943}"/>
              </a:ext>
            </a:extLst>
          </p:cNvPr>
          <p:cNvSpPr>
            <a:spLocks noGrp="1"/>
          </p:cNvSpPr>
          <p:nvPr>
            <p:ph type="title"/>
          </p:nvPr>
        </p:nvSpPr>
        <p:spPr/>
        <p:txBody>
          <a:bodyPr/>
          <a:lstStyle/>
          <a:p>
            <a:r>
              <a:rPr lang="en-US" dirty="0"/>
              <a:t>Start </a:t>
            </a:r>
            <a:r>
              <a:rPr lang="en-US" dirty="0" err="1"/>
              <a:t>MaxQuant.Live</a:t>
            </a:r>
            <a:endParaRPr lang="en-US" dirty="0"/>
          </a:p>
        </p:txBody>
      </p:sp>
      <p:sp>
        <p:nvSpPr>
          <p:cNvPr id="3" name="Content Placeholder 2">
            <a:extLst>
              <a:ext uri="{FF2B5EF4-FFF2-40B4-BE49-F238E27FC236}">
                <a16:creationId xmlns:a16="http://schemas.microsoft.com/office/drawing/2014/main" id="{50FC1442-9DD2-4566-A532-190D6021CAD2}"/>
              </a:ext>
            </a:extLst>
          </p:cNvPr>
          <p:cNvSpPr>
            <a:spLocks noGrp="1"/>
          </p:cNvSpPr>
          <p:nvPr>
            <p:ph idx="1"/>
          </p:nvPr>
        </p:nvSpPr>
        <p:spPr/>
        <p:txBody>
          <a:bodyPr/>
          <a:lstStyle/>
          <a:p>
            <a:r>
              <a:rPr lang="en-US" dirty="0" err="1"/>
              <a:t>MaxQuant.Live</a:t>
            </a:r>
            <a:r>
              <a:rPr lang="en-US" dirty="0"/>
              <a:t> should be listening for </a:t>
            </a:r>
            <a:r>
              <a:rPr lang="en-US" dirty="0" err="1"/>
              <a:t>Xcalibur</a:t>
            </a:r>
            <a:endParaRPr lang="en-US" dirty="0"/>
          </a:p>
          <a:p>
            <a:r>
              <a:rPr lang="en-US" dirty="0"/>
              <a:t>Click on the Q Exactive cartoon</a:t>
            </a:r>
          </a:p>
          <a:p>
            <a:r>
              <a:rPr lang="en-US" dirty="0"/>
              <a:t>Click the big LOAD button at the bottom</a:t>
            </a:r>
          </a:p>
          <a:p>
            <a:r>
              <a:rPr lang="en-US" dirty="0"/>
              <a:t>The Icon should change to listening as shown</a:t>
            </a:r>
          </a:p>
          <a:p>
            <a:r>
              <a:rPr lang="en-US" dirty="0"/>
              <a:t>Start your </a:t>
            </a:r>
            <a:r>
              <a:rPr lang="en-US" dirty="0" err="1"/>
              <a:t>Xcalibur</a:t>
            </a:r>
            <a:r>
              <a:rPr lang="en-US" dirty="0"/>
              <a:t> method normally</a:t>
            </a:r>
          </a:p>
        </p:txBody>
      </p:sp>
      <p:pic>
        <p:nvPicPr>
          <p:cNvPr id="4" name="Picture 3">
            <a:extLst>
              <a:ext uri="{FF2B5EF4-FFF2-40B4-BE49-F238E27FC236}">
                <a16:creationId xmlns:a16="http://schemas.microsoft.com/office/drawing/2014/main" id="{36003628-C6E2-4A97-8B23-A115E1F85C3C}"/>
              </a:ext>
            </a:extLst>
          </p:cNvPr>
          <p:cNvPicPr>
            <a:picLocks noChangeAspect="1"/>
          </p:cNvPicPr>
          <p:nvPr/>
        </p:nvPicPr>
        <p:blipFill>
          <a:blip r:embed="rId2"/>
          <a:stretch>
            <a:fillRect/>
          </a:stretch>
        </p:blipFill>
        <p:spPr>
          <a:xfrm>
            <a:off x="200704" y="4506232"/>
            <a:ext cx="4257675" cy="2219325"/>
          </a:xfrm>
          <a:prstGeom prst="rect">
            <a:avLst/>
          </a:prstGeom>
        </p:spPr>
      </p:pic>
      <p:pic>
        <p:nvPicPr>
          <p:cNvPr id="5" name="Picture 4">
            <a:extLst>
              <a:ext uri="{FF2B5EF4-FFF2-40B4-BE49-F238E27FC236}">
                <a16:creationId xmlns:a16="http://schemas.microsoft.com/office/drawing/2014/main" id="{27DE6ABA-DC1E-421A-BC20-AB4EB44452DA}"/>
              </a:ext>
            </a:extLst>
          </p:cNvPr>
          <p:cNvPicPr>
            <a:picLocks noChangeAspect="1"/>
          </p:cNvPicPr>
          <p:nvPr/>
        </p:nvPicPr>
        <p:blipFill>
          <a:blip r:embed="rId3"/>
          <a:stretch>
            <a:fillRect/>
          </a:stretch>
        </p:blipFill>
        <p:spPr>
          <a:xfrm>
            <a:off x="5095875" y="4804602"/>
            <a:ext cx="6519181" cy="1319933"/>
          </a:xfrm>
          <a:prstGeom prst="rect">
            <a:avLst/>
          </a:prstGeom>
        </p:spPr>
      </p:pic>
    </p:spTree>
    <p:extLst>
      <p:ext uri="{BB962C8B-B14F-4D97-AF65-F5344CB8AC3E}">
        <p14:creationId xmlns:p14="http://schemas.microsoft.com/office/powerpoint/2010/main" val="16127516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002F97-B9D4-4BC9-A9DE-0EC9C1C3A28F}"/>
              </a:ext>
            </a:extLst>
          </p:cNvPr>
          <p:cNvSpPr>
            <a:spLocks noGrp="1"/>
          </p:cNvSpPr>
          <p:nvPr>
            <p:ph type="title"/>
          </p:nvPr>
        </p:nvSpPr>
        <p:spPr/>
        <p:txBody>
          <a:bodyPr/>
          <a:lstStyle/>
          <a:p>
            <a:r>
              <a:rPr lang="en-US" dirty="0"/>
              <a:t>Enjoy your new superpowers! </a:t>
            </a:r>
          </a:p>
        </p:txBody>
      </p:sp>
      <p:pic>
        <p:nvPicPr>
          <p:cNvPr id="4" name="Content Placeholder 3">
            <a:extLst>
              <a:ext uri="{FF2B5EF4-FFF2-40B4-BE49-F238E27FC236}">
                <a16:creationId xmlns:a16="http://schemas.microsoft.com/office/drawing/2014/main" id="{CC8EF846-D73E-45CD-86C6-1EBBB3EA7655}"/>
              </a:ext>
            </a:extLst>
          </p:cNvPr>
          <p:cNvPicPr>
            <a:picLocks noGrp="1" noChangeAspect="1"/>
          </p:cNvPicPr>
          <p:nvPr>
            <p:ph idx="1"/>
          </p:nvPr>
        </p:nvPicPr>
        <p:blipFill>
          <a:blip r:embed="rId2"/>
          <a:stretch>
            <a:fillRect/>
          </a:stretch>
        </p:blipFill>
        <p:spPr>
          <a:xfrm>
            <a:off x="1481137" y="2824956"/>
            <a:ext cx="9229725" cy="2352675"/>
          </a:xfrm>
          <a:prstGeom prst="rect">
            <a:avLst/>
          </a:prstGeom>
        </p:spPr>
      </p:pic>
    </p:spTree>
    <p:extLst>
      <p:ext uri="{BB962C8B-B14F-4D97-AF65-F5344CB8AC3E}">
        <p14:creationId xmlns:p14="http://schemas.microsoft.com/office/powerpoint/2010/main" val="158557972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597</TotalTime>
  <Words>1618</Words>
  <Application>Microsoft Office PowerPoint</Application>
  <PresentationFormat>Widescreen</PresentationFormat>
  <Paragraphs>80</Paragraphs>
  <Slides>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Calibri</vt:lpstr>
      <vt:lpstr>Calibri Light</vt:lpstr>
      <vt:lpstr>Office Theme</vt:lpstr>
      <vt:lpstr>Using MaxQuant.Live Methods</vt:lpstr>
      <vt:lpstr>Important disclaimers! </vt:lpstr>
      <vt:lpstr>Instructions for using MaxQuant.Live are at MaxQuant.Live</vt:lpstr>
      <vt:lpstr>Load the MaxQuant.Live methods</vt:lpstr>
      <vt:lpstr>Add your chromatography into your Xcalibur method and save it</vt:lpstr>
      <vt:lpstr>Start MaxQuant.Live</vt:lpstr>
      <vt:lpstr>Enjoy your new superpowers!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Using MaxQuant.Live Methods</dc:title>
  <dc:creator>ben orsburn</dc:creator>
  <cp:lastModifiedBy>Ben Orsburn</cp:lastModifiedBy>
  <cp:revision>8</cp:revision>
  <dcterms:created xsi:type="dcterms:W3CDTF">2019-05-31T00:28:17Z</dcterms:created>
  <dcterms:modified xsi:type="dcterms:W3CDTF">2019-06-01T19:27:12Z</dcterms:modified>
</cp:coreProperties>
</file>