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>
        <p:scale>
          <a:sx n="118" d="100"/>
          <a:sy n="118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446D6-96E2-4B06-8866-3B1278775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D39C4-DDA2-74A0-7FB8-E8F044DE4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0CE81-65E4-05F8-9A7B-5AD13952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EC4B7-4748-672F-730B-EAEB5D2B1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B5E1A-1C1B-DAA6-D80E-953AF4C45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1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C2AF9-9625-B283-FDBB-C2B5CD491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69BCD-31A9-775B-4A0E-D06E6023C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4BA1C-C0CD-3CE4-60A4-A73F5D25E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E1D5B-40F4-414C-CDD8-74CE0E379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314A4-37AF-ED15-0B81-013ABBB8E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0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C69FB-2345-EC5D-6277-47BD6482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AD8D9-8A23-9D05-78E8-1148AA052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8B4F2-36D1-5614-721D-CE2FFA479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CEA84-19DE-349D-C0B1-F68CB33A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2F6D8-E164-B722-A3E9-2DFB8EBF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11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953F2-649B-B101-11CD-1A7C18968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61B9D-43B5-8CA5-014C-32AC62315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A68E1D-078D-F2F4-6C8E-462CB4123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ACA5E-5925-DFB8-D6EF-D13CFA4B0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3FF6B-F78E-6CEC-4675-6E3E6C1C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7EA2FB-44F0-D10E-2A91-AABE4E597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9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CA814-A66C-A4D0-81EB-7C2EEC04D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A38ED-6242-ABFD-E0C6-2465EC5F9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AE94D0-9B4F-89B9-0789-97548B828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686DDC-4696-A33F-A93B-09B3F0C31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CCFD54-70B2-90C1-6BF1-91E23054D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AFD355-796E-9F43-F58E-59CAED3EF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C47ECD-FE43-E7D6-8D4A-32A4E28E3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0431A9-EAD0-0424-F3CE-FFB45E1FC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69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03A99-1004-38C4-0514-977ECDE7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626C81-F579-CA5E-B78C-AF1B5DBF8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D5F2BC-7883-F954-8F3B-0B9E9F7D5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D10DF-9347-FA43-3DA8-9517C0055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0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4319FB-E191-3C29-0861-18BD8C1B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FEC6E8-017C-4A56-03CB-54992B8C7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6558A-A552-8A7F-5A03-CB4C6CB4C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29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F01B3-A151-EF6E-7CAB-4155CB773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9345F-7D24-9FB9-80DA-8102B99ED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423CA-B9DB-0B05-03D6-66D91339B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2E267-9200-4AC6-F434-6836C94D9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181325-9562-21B9-5247-2E928FB4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EA8BF-E281-4BCC-4E04-A4CF5C477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3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0F3-DE1B-1EC1-40A4-041A07B48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A9168A-9C64-F0E9-9BF5-05E6B5863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05412-5DD4-4651-1C07-42F42A44C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2B455-8A9D-6356-5776-F662632E6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2D5FC-6531-45F5-6427-0BCCC5E3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DF547-43BA-532F-D80B-48E7F6E2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98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FAC7C-04E0-D5E1-7CF3-50A606C8B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79F1BD-0D54-E213-0CCD-9ABCF6E23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AF460-A6DA-B6BB-DDFE-43347EC83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A46CD-4BD2-549B-6D6F-02554E09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F391C-01A3-BF03-07BE-9BC78A9BF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2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FD3D27-B2F2-322B-3202-DF0996D5CF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21A56-06F2-31F0-5506-72600CC6D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6BCD8-6E4D-4E20-DCD9-CFE6B30D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78D51-174F-3A96-E2F8-FAB4E97B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E9868-F56A-16BA-9780-1B90B502B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37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CF6AAD-8E11-627D-F6F9-939BBC46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49225-25B8-3779-B089-CD660303B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56D82-0640-1CB8-A564-C802CEA61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A3FBAE-6132-8E47-B2EB-B6CE84AF6CBD}" type="datetimeFigureOut">
              <a:rPr lang="en-US" smtClean="0"/>
              <a:t>12/31/25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69D79-9666-10CD-3EF6-CAAF778962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1C051-7204-B552-F07D-0CACFA5E4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3C7CE9-1723-9445-A339-3604FC651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7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B756C17-7A0D-6C82-0B3F-07D08EEB9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572" y="1791335"/>
            <a:ext cx="5824855" cy="32753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2E67BB-3420-5528-D328-9BC274AB7CD9}"/>
              </a:ext>
            </a:extLst>
          </p:cNvPr>
          <p:cNvSpPr txBox="1"/>
          <p:nvPr/>
        </p:nvSpPr>
        <p:spPr>
          <a:xfrm>
            <a:off x="1621971" y="5696635"/>
            <a:ext cx="9535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Figure 2. Web of Science (All Databases) export interface showing record-range selection and batch export settings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977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0F8A1A4-9761-B146-7312-C03E87374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572" y="1812925"/>
            <a:ext cx="5824855" cy="32321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8B5DF0-F63D-3798-1390-A63CF3CB8D90}"/>
              </a:ext>
            </a:extLst>
          </p:cNvPr>
          <p:cNvSpPr txBox="1"/>
          <p:nvPr/>
        </p:nvSpPr>
        <p:spPr>
          <a:xfrm>
            <a:off x="3047999" y="52799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Figure 3. Customized export fields in Web of Science.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569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CE4CBB5-905B-3E9D-F8A8-62C3409DE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557" y="2087880"/>
            <a:ext cx="5556885" cy="2682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745A0B-4B20-E496-2DFE-B9FB86C7EBB0}"/>
              </a:ext>
            </a:extLst>
          </p:cNvPr>
          <p:cNvSpPr txBox="1"/>
          <p:nvPr/>
        </p:nvSpPr>
        <p:spPr>
          <a:xfrm>
            <a:off x="3047999" y="51057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Figure 4. Rayyan duplicate detection view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368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B6769B3-77A1-D259-D3EA-4BDF61BE2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180" y="1913255"/>
            <a:ext cx="5501640" cy="30314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823CAA-9E29-1D61-2315-C36611139854}"/>
              </a:ext>
            </a:extLst>
          </p:cNvPr>
          <p:cNvSpPr txBox="1"/>
          <p:nvPr/>
        </p:nvSpPr>
        <p:spPr>
          <a:xfrm>
            <a:off x="2971800" y="540272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Figure 5. Rayyan desktop interface: </a:t>
            </a: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Grouping, Title and Abstract View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766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5931E6-C4B2-9CF6-BAC4-AE80049F02B6}"/>
              </a:ext>
            </a:extLst>
          </p:cNvPr>
          <p:cNvSpPr/>
          <p:nvPr/>
        </p:nvSpPr>
        <p:spPr>
          <a:xfrm>
            <a:off x="1818042" y="849854"/>
            <a:ext cx="7046259" cy="4227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1F94D5-845D-F860-305D-246DE56400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901" y="1030333"/>
            <a:ext cx="1831340" cy="3970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D1B8C6-F07E-FDD4-665A-82C4253AA7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324" y="1030333"/>
            <a:ext cx="1827530" cy="3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1BA795-204F-0D80-4700-DBF483643C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936" y="1037953"/>
            <a:ext cx="1827530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076888-80F3-2171-26C4-6724746DC358}"/>
              </a:ext>
            </a:extLst>
          </p:cNvPr>
          <p:cNvSpPr txBox="1"/>
          <p:nvPr/>
        </p:nvSpPr>
        <p:spPr>
          <a:xfrm>
            <a:off x="1905000" y="1030333"/>
            <a:ext cx="553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F81499-CB69-ACD1-CA48-3C5126E5B05F}"/>
              </a:ext>
            </a:extLst>
          </p:cNvPr>
          <p:cNvSpPr txBox="1"/>
          <p:nvPr/>
        </p:nvSpPr>
        <p:spPr>
          <a:xfrm>
            <a:off x="4290241" y="1030333"/>
            <a:ext cx="403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71B8E8-93E8-6116-C595-D9A96C1D005A}"/>
              </a:ext>
            </a:extLst>
          </p:cNvPr>
          <p:cNvSpPr txBox="1"/>
          <p:nvPr/>
        </p:nvSpPr>
        <p:spPr>
          <a:xfrm>
            <a:off x="6527481" y="1037953"/>
            <a:ext cx="403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B9786A-D0C0-0480-4AD0-CFEE6DBBCA58}"/>
              </a:ext>
            </a:extLst>
          </p:cNvPr>
          <p:cNvSpPr txBox="1"/>
          <p:nvPr/>
        </p:nvSpPr>
        <p:spPr>
          <a:xfrm>
            <a:off x="1643528" y="5265708"/>
            <a:ext cx="7629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Figure 6. Rayyan Mobile Interface: Grouping, Title and Abstract Flip View. The screening of Rayyan’s mobile interface was used strategically to transform screening into a more intuitive and “game-like” task.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807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875136F-66B6-A244-6E0D-15EFDA0E6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290" y="1274986"/>
            <a:ext cx="5943600" cy="30816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D51B87-F2F0-E62C-D049-3559939AEB5A}"/>
              </a:ext>
            </a:extLst>
          </p:cNvPr>
          <p:cNvSpPr txBox="1"/>
          <p:nvPr/>
        </p:nvSpPr>
        <p:spPr>
          <a:xfrm>
            <a:off x="2742304" y="5259848"/>
            <a:ext cx="60995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Figure 7. Desktop Screening “Exclude with Reasons” Panel: Title and Abstract View.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084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644FA7-E7A3-D105-FDA2-8ECE5400A37C}"/>
              </a:ext>
            </a:extLst>
          </p:cNvPr>
          <p:cNvSpPr/>
          <p:nvPr/>
        </p:nvSpPr>
        <p:spPr>
          <a:xfrm>
            <a:off x="2398955" y="202983"/>
            <a:ext cx="5550942" cy="5756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0906BC9-0521-5DBB-5EF2-5CA4ADBFE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835" y="328261"/>
            <a:ext cx="4890247" cy="2693816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6371612-7ADD-2FCA-E5AD-E11143C5F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834" y="3114490"/>
            <a:ext cx="4890247" cy="26755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C29220-E2A9-9756-141A-C41F21E7C128}"/>
              </a:ext>
            </a:extLst>
          </p:cNvPr>
          <p:cNvSpPr txBox="1"/>
          <p:nvPr/>
        </p:nvSpPr>
        <p:spPr>
          <a:xfrm>
            <a:off x="2518186" y="328261"/>
            <a:ext cx="553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4EF6A-7ECC-1BBC-F22A-04F3CEC7F967}"/>
              </a:ext>
            </a:extLst>
          </p:cNvPr>
          <p:cNvSpPr txBox="1"/>
          <p:nvPr/>
        </p:nvSpPr>
        <p:spPr>
          <a:xfrm>
            <a:off x="2507428" y="3114490"/>
            <a:ext cx="403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281685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39A6A7A-2220-0ADD-4C5D-67B710603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998" y="802621"/>
            <a:ext cx="5943600" cy="325183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377226E-1C2A-6370-0BC9-BEDCB59BBEB9}"/>
              </a:ext>
            </a:extLst>
          </p:cNvPr>
          <p:cNvSpPr txBox="1"/>
          <p:nvPr/>
        </p:nvSpPr>
        <p:spPr>
          <a:xfrm>
            <a:off x="446313" y="4571056"/>
            <a:ext cx="1096191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Figure 8. Rayyan relevance prediction feature showing (a) rating definitions and (b) relevance score output for screened records. (two thumbs up): Most likely to include: Articles with the highest probability of inclusion. (one thumb up): Likely to include: Articles with a high probability of inclusion</a:t>
            </a:r>
            <a:r>
              <a:rPr lang="en-US" sz="10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.</a:t>
            </a:r>
            <a:r>
              <a:rPr lang="en-US" sz="1050" dirty="0">
                <a:solidFill>
                  <a:srgbClr val="000000"/>
                </a:solidFill>
                <a:latin typeface="Segoe UI Emoji" panose="020B0502040204020203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(question mark): No recommendation: The AI doesn't have enough information to make a confident prediction. This is common early in the screening process. (one thumb down): Likely to exclude: Articles with a high probability of exclusion. (two thumbs down): Most likely to exclude: Articles with the highest probability of exclusion</a:t>
            </a:r>
            <a:r>
              <a:rPr lang="en-US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545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236</Words>
  <Application>Microsoft Macintosh PowerPoint</Application>
  <PresentationFormat>Widescreen</PresentationFormat>
  <Paragraphs>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Segoe UI Emoji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 S McLamore</dc:creator>
  <cp:lastModifiedBy>Eric S McLamore</cp:lastModifiedBy>
  <cp:revision>5</cp:revision>
  <dcterms:created xsi:type="dcterms:W3CDTF">2025-12-31T16:18:28Z</dcterms:created>
  <dcterms:modified xsi:type="dcterms:W3CDTF">2025-12-31T16:49:18Z</dcterms:modified>
</cp:coreProperties>
</file>